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2"/>
  </p:notesMasterIdLst>
  <p:sldIdLst>
    <p:sldId id="580" r:id="rId2"/>
    <p:sldId id="656" r:id="rId3"/>
    <p:sldId id="643" r:id="rId4"/>
    <p:sldId id="639" r:id="rId5"/>
    <p:sldId id="640" r:id="rId6"/>
    <p:sldId id="641" r:id="rId7"/>
    <p:sldId id="657" r:id="rId8"/>
    <p:sldId id="658" r:id="rId9"/>
    <p:sldId id="642" r:id="rId10"/>
    <p:sldId id="671" r:id="rId11"/>
    <p:sldId id="672" r:id="rId12"/>
    <p:sldId id="664" r:id="rId13"/>
    <p:sldId id="673" r:id="rId14"/>
    <p:sldId id="674" r:id="rId15"/>
    <p:sldId id="665" r:id="rId16"/>
    <p:sldId id="649" r:id="rId17"/>
    <p:sldId id="650" r:id="rId18"/>
    <p:sldId id="588" r:id="rId19"/>
    <p:sldId id="589" r:id="rId20"/>
    <p:sldId id="590" r:id="rId21"/>
    <p:sldId id="591" r:id="rId22"/>
    <p:sldId id="592" r:id="rId23"/>
    <p:sldId id="593" r:id="rId24"/>
    <p:sldId id="594" r:id="rId25"/>
    <p:sldId id="595" r:id="rId26"/>
    <p:sldId id="596" r:id="rId27"/>
    <p:sldId id="597" r:id="rId28"/>
    <p:sldId id="598" r:id="rId29"/>
    <p:sldId id="599" r:id="rId30"/>
    <p:sldId id="600" r:id="rId31"/>
    <p:sldId id="601" r:id="rId32"/>
    <p:sldId id="602" r:id="rId33"/>
    <p:sldId id="603" r:id="rId34"/>
    <p:sldId id="604" r:id="rId35"/>
    <p:sldId id="605" r:id="rId36"/>
    <p:sldId id="606" r:id="rId37"/>
    <p:sldId id="607" r:id="rId38"/>
    <p:sldId id="608" r:id="rId39"/>
    <p:sldId id="609" r:id="rId40"/>
    <p:sldId id="610" r:id="rId41"/>
    <p:sldId id="611" r:id="rId42"/>
    <p:sldId id="612" r:id="rId43"/>
    <p:sldId id="613" r:id="rId44"/>
    <p:sldId id="614" r:id="rId45"/>
    <p:sldId id="615" r:id="rId46"/>
    <p:sldId id="616" r:id="rId47"/>
    <p:sldId id="617" r:id="rId48"/>
    <p:sldId id="618" r:id="rId49"/>
    <p:sldId id="619" r:id="rId50"/>
    <p:sldId id="620" r:id="rId51"/>
    <p:sldId id="621" r:id="rId52"/>
    <p:sldId id="622" r:id="rId53"/>
    <p:sldId id="623" r:id="rId54"/>
    <p:sldId id="624" r:id="rId55"/>
    <p:sldId id="662" r:id="rId56"/>
    <p:sldId id="645" r:id="rId57"/>
    <p:sldId id="644" r:id="rId58"/>
    <p:sldId id="625" r:id="rId59"/>
    <p:sldId id="626" r:id="rId60"/>
    <p:sldId id="627" r:id="rId61"/>
    <p:sldId id="628" r:id="rId62"/>
    <p:sldId id="629" r:id="rId63"/>
    <p:sldId id="630" r:id="rId64"/>
    <p:sldId id="631" r:id="rId65"/>
    <p:sldId id="654" r:id="rId66"/>
    <p:sldId id="646" r:id="rId67"/>
    <p:sldId id="647" r:id="rId68"/>
    <p:sldId id="663" r:id="rId69"/>
    <p:sldId id="668" r:id="rId70"/>
    <p:sldId id="669" r:id="rId71"/>
    <p:sldId id="670" r:id="rId72"/>
    <p:sldId id="675" r:id="rId73"/>
    <p:sldId id="651" r:id="rId74"/>
    <p:sldId id="652" r:id="rId75"/>
    <p:sldId id="531" r:id="rId76"/>
    <p:sldId id="666" r:id="rId77"/>
    <p:sldId id="532" r:id="rId78"/>
    <p:sldId id="533" r:id="rId79"/>
    <p:sldId id="534" r:id="rId80"/>
    <p:sldId id="535" r:id="rId81"/>
    <p:sldId id="536" r:id="rId82"/>
    <p:sldId id="537" r:id="rId83"/>
    <p:sldId id="538" r:id="rId84"/>
    <p:sldId id="667" r:id="rId85"/>
    <p:sldId id="539" r:id="rId86"/>
    <p:sldId id="540" r:id="rId87"/>
    <p:sldId id="541" r:id="rId88"/>
    <p:sldId id="542" r:id="rId89"/>
    <p:sldId id="543" r:id="rId90"/>
    <p:sldId id="544" r:id="rId91"/>
    <p:sldId id="545" r:id="rId92"/>
    <p:sldId id="546" r:id="rId93"/>
    <p:sldId id="547" r:id="rId94"/>
    <p:sldId id="548" r:id="rId95"/>
    <p:sldId id="557" r:id="rId96"/>
    <p:sldId id="558" r:id="rId97"/>
    <p:sldId id="559" r:id="rId98"/>
    <p:sldId id="579" r:id="rId99"/>
    <p:sldId id="561" r:id="rId100"/>
    <p:sldId id="562" r:id="rId101"/>
    <p:sldId id="560" r:id="rId102"/>
    <p:sldId id="563" r:id="rId103"/>
    <p:sldId id="564" r:id="rId104"/>
    <p:sldId id="565" r:id="rId105"/>
    <p:sldId id="566" r:id="rId106"/>
    <p:sldId id="567" r:id="rId107"/>
    <p:sldId id="572" r:id="rId108"/>
    <p:sldId id="573" r:id="rId109"/>
    <p:sldId id="574" r:id="rId110"/>
    <p:sldId id="575" r:id="rId111"/>
    <p:sldId id="576" r:id="rId112"/>
    <p:sldId id="577" r:id="rId113"/>
    <p:sldId id="578" r:id="rId114"/>
    <p:sldId id="655" r:id="rId115"/>
    <p:sldId id="659" r:id="rId116"/>
    <p:sldId id="660" r:id="rId117"/>
    <p:sldId id="661" r:id="rId118"/>
    <p:sldId id="570" r:id="rId119"/>
    <p:sldId id="571" r:id="rId120"/>
    <p:sldId id="555" r:id="rId1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7FF"/>
    <a:srgbClr val="E0E0E0"/>
    <a:srgbClr val="EBEBEB"/>
    <a:srgbClr val="FFFFFF"/>
    <a:srgbClr val="FFD579"/>
    <a:srgbClr val="FF9300"/>
    <a:srgbClr val="FFF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55"/>
    <p:restoredTop sz="91415"/>
  </p:normalViewPr>
  <p:slideViewPr>
    <p:cSldViewPr snapToGrid="0" snapToObjects="1">
      <p:cViewPr varScale="1">
        <p:scale>
          <a:sx n="111" d="100"/>
          <a:sy n="111" d="100"/>
        </p:scale>
        <p:origin x="100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7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notesMaster" Target="notesMasters/notesMaster1.xml"/><Relationship Id="rId123" Type="http://schemas.openxmlformats.org/officeDocument/2006/relationships/presProps" Target="presProps.xml"/><Relationship Id="rId124" Type="http://schemas.openxmlformats.org/officeDocument/2006/relationships/viewProps" Target="viewProps.xml"/><Relationship Id="rId125" Type="http://schemas.openxmlformats.org/officeDocument/2006/relationships/theme" Target="theme/theme1.xml"/><Relationship Id="rId12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603E4-561B-5A4B-8F24-EFD4F9072BF4}" type="datetimeFigureOut">
              <a:rPr lang="en-US" smtClean="0"/>
              <a:t>1/23/17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95E2B-2CC3-E84A-85F5-4F6043410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72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793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252E2F5-4CB3-CE4D-AB40-EB18451C31DE}" type="slidenum">
              <a:rPr lang="en-US"/>
              <a:pPr>
                <a:defRPr/>
              </a:pPr>
              <a:t>47</a:t>
            </a:fld>
            <a:endParaRPr lang="en-US"/>
          </a:p>
        </p:txBody>
      </p:sp>
      <p:sp>
        <p:nvSpPr>
          <p:cNvPr id="716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9886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14F24-4859-3E44-93B7-33139A19B8DD}" type="slidenum">
              <a:rPr lang="en-US"/>
              <a:pPr>
                <a:defRPr/>
              </a:pPr>
              <a:t>55</a:t>
            </a:fld>
            <a:endParaRPr lang="en-US"/>
          </a:p>
        </p:txBody>
      </p:sp>
      <p:sp>
        <p:nvSpPr>
          <p:cNvPr id="8192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678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14F24-4859-3E44-93B7-33139A19B8DD}" type="slidenum">
              <a:rPr lang="en-US"/>
              <a:pPr>
                <a:defRPr/>
              </a:pPr>
              <a:t>59</a:t>
            </a:fld>
            <a:endParaRPr lang="en-US"/>
          </a:p>
        </p:txBody>
      </p:sp>
      <p:sp>
        <p:nvSpPr>
          <p:cNvPr id="8192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347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33BADB6-69E9-8B48-B199-ABA93483B835}" type="slidenum">
              <a:rPr lang="en-US"/>
              <a:pPr>
                <a:defRPr/>
              </a:pPr>
              <a:t>64</a:t>
            </a:fld>
            <a:endParaRPr lang="en-US"/>
          </a:p>
        </p:txBody>
      </p:sp>
      <p:sp>
        <p:nvSpPr>
          <p:cNvPr id="88066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047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75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9224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96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362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40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421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02E168-9E99-8E40-B239-3A462972E7A3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43010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829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71D7AC9-BB0F-4D42-92BC-3E6C07AD076D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512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482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9AD9C8-FFDB-1D49-9EE8-8D5C52EAF457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53250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71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7EFA041-930F-744A-A8B6-C67CD69E59D4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58370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37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597E0A-3219-674C-9E15-8CAC744A5B1B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60418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244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7CA65C-833F-804D-A9C2-9F5EAEF4C3BF}" type="slidenum">
              <a:rPr lang="en-US"/>
              <a:pPr>
                <a:defRPr/>
              </a:pPr>
              <a:t>46</a:t>
            </a:fld>
            <a:endParaRPr lang="en-US"/>
          </a:p>
        </p:txBody>
      </p:sp>
      <p:sp>
        <p:nvSpPr>
          <p:cNvPr id="6963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094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419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5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37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27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31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83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34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437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107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17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028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99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8D60D-23B6-EB47-BF4C-253168C6FD84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4775" y="5920797"/>
            <a:ext cx="908052" cy="90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62974" y="6488668"/>
            <a:ext cx="341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0481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1.wdp"/><Relationship Id="rId5" Type="http://schemas.openxmlformats.org/officeDocument/2006/relationships/image" Target="../media/image7.png"/><Relationship Id="rId6" Type="http://schemas.microsoft.com/office/2007/relationships/hdphoto" Target="../media/hdphoto2.wdp"/><Relationship Id="rId7" Type="http://schemas.microsoft.com/office/2007/relationships/hdphoto" Target="../media/hdphoto3.wdp"/><Relationship Id="rId8" Type="http://schemas.openxmlformats.org/officeDocument/2006/relationships/image" Target="../media/image8.png"/><Relationship Id="rId9" Type="http://schemas.microsoft.com/office/2007/relationships/hdphoto" Target="../media/hdphoto4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1.wdp"/><Relationship Id="rId5" Type="http://schemas.openxmlformats.org/officeDocument/2006/relationships/image" Target="../media/image7.png"/><Relationship Id="rId6" Type="http://schemas.microsoft.com/office/2007/relationships/hdphoto" Target="../media/hdphoto2.wdp"/><Relationship Id="rId7" Type="http://schemas.microsoft.com/office/2007/relationships/hdphoto" Target="../media/hdphoto3.wdp"/><Relationship Id="rId8" Type="http://schemas.openxmlformats.org/officeDocument/2006/relationships/image" Target="../media/image8.png"/><Relationship Id="rId9" Type="http://schemas.microsoft.com/office/2007/relationships/hdphoto" Target="../media/hdphoto4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4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1.wdp"/><Relationship Id="rId5" Type="http://schemas.openxmlformats.org/officeDocument/2006/relationships/image" Target="../media/image7.png"/><Relationship Id="rId6" Type="http://schemas.microsoft.com/office/2007/relationships/hdphoto" Target="../media/hdphoto2.wdp"/><Relationship Id="rId7" Type="http://schemas.microsoft.com/office/2007/relationships/hdphoto" Target="../media/hdphoto3.wdp"/><Relationship Id="rId8" Type="http://schemas.openxmlformats.org/officeDocument/2006/relationships/image" Target="../media/image8.png"/><Relationship Id="rId9" Type="http://schemas.microsoft.com/office/2007/relationships/hdphoto" Target="../media/hdphoto4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1.wdp"/><Relationship Id="rId5" Type="http://schemas.openxmlformats.org/officeDocument/2006/relationships/image" Target="../media/image7.png"/><Relationship Id="rId6" Type="http://schemas.microsoft.com/office/2007/relationships/hdphoto" Target="../media/hdphoto2.wdp"/><Relationship Id="rId7" Type="http://schemas.microsoft.com/office/2007/relationships/hdphoto" Target="../media/hdphoto3.wdp"/><Relationship Id="rId8" Type="http://schemas.openxmlformats.org/officeDocument/2006/relationships/image" Target="../media/image8.png"/><Relationship Id="rId9" Type="http://schemas.microsoft.com/office/2007/relationships/hdphoto" Target="../media/hdphoto4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1.wdp"/><Relationship Id="rId5" Type="http://schemas.openxmlformats.org/officeDocument/2006/relationships/image" Target="../media/image7.png"/><Relationship Id="rId6" Type="http://schemas.microsoft.com/office/2007/relationships/hdphoto" Target="../media/hdphoto2.wdp"/><Relationship Id="rId7" Type="http://schemas.microsoft.com/office/2007/relationships/hdphoto" Target="../media/hdphoto3.wdp"/><Relationship Id="rId8" Type="http://schemas.openxmlformats.org/officeDocument/2006/relationships/image" Target="../media/image8.png"/><Relationship Id="rId9" Type="http://schemas.microsoft.com/office/2007/relationships/hdphoto" Target="../media/hdphoto4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1.wdp"/><Relationship Id="rId5" Type="http://schemas.openxmlformats.org/officeDocument/2006/relationships/image" Target="../media/image7.png"/><Relationship Id="rId6" Type="http://schemas.microsoft.com/office/2007/relationships/hdphoto" Target="../media/hdphoto2.wdp"/><Relationship Id="rId7" Type="http://schemas.microsoft.com/office/2007/relationships/hdphoto" Target="../media/hdphoto3.wdp"/><Relationship Id="rId8" Type="http://schemas.openxmlformats.org/officeDocument/2006/relationships/image" Target="../media/image8.png"/><Relationship Id="rId9" Type="http://schemas.microsoft.com/office/2007/relationships/hdphoto" Target="../media/hdphoto4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1.wdp"/><Relationship Id="rId5" Type="http://schemas.openxmlformats.org/officeDocument/2006/relationships/image" Target="../media/image7.png"/><Relationship Id="rId6" Type="http://schemas.microsoft.com/office/2007/relationships/hdphoto" Target="../media/hdphoto2.wdp"/><Relationship Id="rId7" Type="http://schemas.microsoft.com/office/2007/relationships/hdphoto" Target="../media/hdphoto3.wdp"/><Relationship Id="rId8" Type="http://schemas.openxmlformats.org/officeDocument/2006/relationships/image" Target="../media/image8.png"/><Relationship Id="rId9" Type="http://schemas.microsoft.com/office/2007/relationships/hdphoto" Target="../media/hdphoto4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tif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427" r="15627"/>
          <a:stretch/>
        </p:blipFill>
        <p:spPr>
          <a:xfrm>
            <a:off x="-358814" y="-882279"/>
            <a:ext cx="9988952" cy="8035431"/>
          </a:xfrm>
          <a:prstGeom prst="rect">
            <a:avLst/>
          </a:prstGeom>
        </p:spPr>
      </p:pic>
      <p:pic>
        <p:nvPicPr>
          <p:cNvPr id="102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Simple Java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</a:t>
            </a:r>
            <a:r>
              <a:rPr lang="en-US" sz="24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University</a:t>
            </a:r>
            <a:endParaRPr lang="en-US" sz="24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3067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1779" y="506333"/>
            <a:ext cx="8524875" cy="5049837"/>
          </a:xfrm>
          <a:noFill/>
        </p:spPr>
        <p:txBody>
          <a:bodyPr lIns="90487" tIns="44450" rIns="90487" bIns="44450">
            <a:normAutofit/>
          </a:bodyPr>
          <a:lstStyle/>
          <a:p>
            <a:pPr marL="457200" lvl="1" indent="0">
              <a:spcBef>
                <a:spcPct val="0"/>
              </a:spcBef>
              <a:buClr>
                <a:schemeClr val="bg2"/>
              </a:buClr>
              <a:buNone/>
            </a:pPr>
            <a:endParaRPr lang="en-US" altLang="en-US" sz="2500" dirty="0">
              <a:latin typeface="Times New Roman" charset="0"/>
            </a:endParaRPr>
          </a:p>
          <a:p>
            <a:pPr marL="0" indent="0">
              <a:spcBef>
                <a:spcPct val="0"/>
              </a:spcBef>
              <a:buClr>
                <a:schemeClr val="bg2"/>
              </a:buClr>
              <a:buSzTx/>
              <a:buNone/>
            </a:pPr>
            <a:r>
              <a:rPr lang="en-US" altLang="en-US" sz="3200" dirty="0">
                <a:latin typeface="Times New Roman" charset="0"/>
              </a:rPr>
              <a:t>Value </a:t>
            </a:r>
            <a:r>
              <a:rPr lang="en-US" altLang="en-US" sz="3200" dirty="0" smtClean="0">
                <a:latin typeface="Times New Roman" charset="0"/>
              </a:rPr>
              <a:t>comparisons (in order of </a:t>
            </a:r>
            <a:r>
              <a:rPr lang="en-US" altLang="en-US" sz="3200" dirty="0" err="1" smtClean="0">
                <a:latin typeface="Times New Roman" charset="0"/>
              </a:rPr>
              <a:t>precidence</a:t>
            </a:r>
            <a:r>
              <a:rPr lang="en-US" altLang="en-US" sz="3200" dirty="0" smtClean="0">
                <a:latin typeface="Times New Roman" charset="0"/>
              </a:rPr>
              <a:t>):</a:t>
            </a:r>
          </a:p>
          <a:p>
            <a:pPr marL="0" indent="0">
              <a:spcBef>
                <a:spcPct val="0"/>
              </a:spcBef>
              <a:buClr>
                <a:schemeClr val="bg2"/>
              </a:buClr>
              <a:buSzTx/>
              <a:buNone/>
            </a:pPr>
            <a:r>
              <a:rPr lang="en-US" altLang="en-US" sz="2400" b="1" dirty="0">
                <a:latin typeface="Times New Roman" charset="0"/>
              </a:rPr>
              <a:t>	</a:t>
            </a:r>
            <a:r>
              <a:rPr lang="en-US" altLang="en-US" sz="2400" b="1" dirty="0" smtClean="0">
                <a:latin typeface="Courier New" charset="0"/>
              </a:rPr>
              <a:t>! </a:t>
            </a:r>
            <a:r>
              <a:rPr lang="en-US" altLang="en-US" sz="2400" dirty="0" smtClean="0">
                <a:latin typeface="Times New Roman" charset="0"/>
              </a:rPr>
              <a:t>“not”</a:t>
            </a:r>
          </a:p>
          <a:p>
            <a:pPr marL="0" lvl="1" indent="0">
              <a:spcBef>
                <a:spcPct val="0"/>
              </a:spcBef>
              <a:buClr>
                <a:schemeClr val="bg2"/>
              </a:buClr>
              <a:buNone/>
            </a:pPr>
            <a:r>
              <a:rPr lang="en-US" altLang="en-US" sz="2400" dirty="0" smtClean="0">
                <a:latin typeface="Courier" charset="0"/>
                <a:ea typeface="Courier" charset="0"/>
                <a:cs typeface="Courier" charset="0"/>
              </a:rPr>
              <a:t>	!p</a:t>
            </a:r>
          </a:p>
          <a:p>
            <a:pPr marL="0" lvl="1" indent="0">
              <a:spcBef>
                <a:spcPct val="0"/>
              </a:spcBef>
              <a:buClr>
                <a:schemeClr val="bg2"/>
              </a:buClr>
              <a:buNone/>
            </a:pPr>
            <a:endParaRPr lang="en-US" altLang="en-US" sz="2400" dirty="0">
              <a:latin typeface="Times New Roman" charset="0"/>
            </a:endParaRPr>
          </a:p>
          <a:p>
            <a:pPr marL="457200" lvl="1" indent="0">
              <a:spcBef>
                <a:spcPct val="0"/>
              </a:spcBef>
              <a:buClr>
                <a:schemeClr val="bg2"/>
              </a:buClr>
              <a:buNone/>
            </a:pPr>
            <a:r>
              <a:rPr lang="en-US" alt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endParaRPr lang="en-US" altLang="en-US" sz="2400" b="1" dirty="0">
              <a:latin typeface="Courier" charset="0"/>
              <a:ea typeface="Courier" charset="0"/>
              <a:cs typeface="Courier" charset="0"/>
            </a:endParaRPr>
          </a:p>
          <a:p>
            <a:pPr marL="457200" lvl="1" indent="0">
              <a:spcBef>
                <a:spcPct val="0"/>
              </a:spcBef>
              <a:buClr>
                <a:schemeClr val="bg2"/>
              </a:buClr>
              <a:buNone/>
            </a:pPr>
            <a:r>
              <a:rPr lang="en-US" altLang="en-US" sz="2500" b="1" dirty="0">
                <a:latin typeface="Courier New" charset="0"/>
              </a:rPr>
              <a:t>	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Boolean Expressions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28393" y="1620454"/>
            <a:ext cx="5343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7FF"/>
                </a:solidFill>
              </a:rPr>
              <a:t>I</a:t>
            </a:r>
            <a:r>
              <a:rPr lang="en-US" sz="2400" dirty="0" smtClean="0">
                <a:solidFill>
                  <a:srgbClr val="0027FF"/>
                </a:solidFill>
              </a:rPr>
              <a:t>f p is true then !p is false (and vice versa)</a:t>
            </a:r>
            <a:endParaRPr lang="en-US" sz="2400" dirty="0">
              <a:solidFill>
                <a:srgbClr val="002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60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650380" y="2845619"/>
            <a:ext cx="5464098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661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430966" y="2845619"/>
            <a:ext cx="172843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 smtClean="0"/>
              <a:t>0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087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48976" y="2845619"/>
            <a:ext cx="1059366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 smtClean="0"/>
              <a:t>0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727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118731" y="3213609"/>
            <a:ext cx="2899317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 smtClean="0"/>
              <a:t>0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ourier New" pitchFamily="1" charset="0"/>
              </a:rPr>
              <a:t>0</a:t>
            </a:r>
            <a:endParaRPr lang="en-US" sz="1600" dirty="0"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32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631366" y="2823316"/>
            <a:ext cx="72483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 smtClean="0">
                <a:solidFill>
                  <a:srgbClr val="FF0000"/>
                </a:solidFill>
              </a:rPr>
              <a:t>1</a:t>
            </a:r>
            <a:endParaRPr lang="en-US" sz="3200" b="0" dirty="0">
              <a:solidFill>
                <a:srgbClr val="FF0000"/>
              </a:solidFill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ourier New" pitchFamily="1" charset="0"/>
              </a:rPr>
              <a:t>0</a:t>
            </a:r>
            <a:endParaRPr lang="en-US" sz="1600" dirty="0"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37825" y="2823316"/>
            <a:ext cx="1081668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 smtClean="0"/>
              <a:t>1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ourier New" pitchFamily="1" charset="0"/>
              </a:rPr>
              <a:t>0</a:t>
            </a:r>
            <a:endParaRPr lang="en-US" sz="1600" dirty="0"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10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096428" y="3213609"/>
            <a:ext cx="2899317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 smtClean="0"/>
              <a:t>1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ourier New" pitchFamily="1" charset="0"/>
              </a:rPr>
              <a:t>0</a:t>
            </a:r>
            <a:endParaRPr lang="en-US" sz="1600" dirty="0">
              <a:latin typeface="Courier New" pitchFamily="1" charset="0"/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5575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597912" y="2823316"/>
            <a:ext cx="72483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 smtClean="0">
                <a:solidFill>
                  <a:srgbClr val="FF0000"/>
                </a:solidFill>
              </a:rPr>
              <a:t>2</a:t>
            </a:r>
            <a:endParaRPr lang="en-US" sz="3200" b="0" dirty="0">
              <a:solidFill>
                <a:srgbClr val="FF0000"/>
              </a:solidFill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ourier New" pitchFamily="1" charset="0"/>
              </a:rPr>
              <a:t>0</a:t>
            </a:r>
            <a:endParaRPr lang="en-US" sz="1600" dirty="0">
              <a:latin typeface="Courier New" pitchFamily="1" charset="0"/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7526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82428" y="2823316"/>
            <a:ext cx="1014761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 smtClean="0"/>
              <a:t>2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ourier New" pitchFamily="1" charset="0"/>
              </a:rPr>
              <a:t>0</a:t>
            </a:r>
            <a:endParaRPr lang="en-US" sz="1600" dirty="0">
              <a:latin typeface="Courier New" pitchFamily="1" charset="0"/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347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085277" y="3224760"/>
            <a:ext cx="2966225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 smtClean="0"/>
              <a:t>2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ourier New" pitchFamily="1" charset="0"/>
              </a:rPr>
              <a:t>0</a:t>
            </a:r>
            <a:endParaRPr lang="en-US" sz="1600" dirty="0">
              <a:latin typeface="Courier New" pitchFamily="1" charset="0"/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34313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ourier New" pitchFamily="1" charset="0"/>
              </a:rPr>
              <a:t>4</a:t>
            </a:r>
            <a:endParaRPr lang="en-US" sz="1600" dirty="0"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9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1779" y="506333"/>
            <a:ext cx="8524875" cy="5049837"/>
          </a:xfrm>
          <a:noFill/>
        </p:spPr>
        <p:txBody>
          <a:bodyPr lIns="90487" tIns="44450" rIns="90487" bIns="44450">
            <a:normAutofit/>
          </a:bodyPr>
          <a:lstStyle/>
          <a:p>
            <a:pPr marL="457200" lvl="1" indent="0">
              <a:spcBef>
                <a:spcPct val="0"/>
              </a:spcBef>
              <a:buClr>
                <a:schemeClr val="bg2"/>
              </a:buClr>
              <a:buNone/>
            </a:pPr>
            <a:endParaRPr lang="en-US" altLang="en-US" sz="2500" dirty="0">
              <a:latin typeface="Times New Roman" charset="0"/>
            </a:endParaRPr>
          </a:p>
          <a:p>
            <a:pPr marL="0" indent="0">
              <a:spcBef>
                <a:spcPct val="0"/>
              </a:spcBef>
              <a:buClr>
                <a:schemeClr val="bg2"/>
              </a:buClr>
              <a:buSzTx/>
              <a:buNone/>
            </a:pPr>
            <a:r>
              <a:rPr lang="en-US" altLang="en-US" sz="3200" dirty="0">
                <a:latin typeface="Times New Roman" charset="0"/>
              </a:rPr>
              <a:t>Value </a:t>
            </a:r>
            <a:r>
              <a:rPr lang="en-US" altLang="en-US" sz="3200" dirty="0" smtClean="0">
                <a:latin typeface="Times New Roman" charset="0"/>
              </a:rPr>
              <a:t>comparisons (in order of </a:t>
            </a:r>
            <a:r>
              <a:rPr lang="en-US" altLang="en-US" sz="3200" dirty="0" err="1" smtClean="0">
                <a:latin typeface="Times New Roman" charset="0"/>
              </a:rPr>
              <a:t>precidence</a:t>
            </a:r>
            <a:r>
              <a:rPr lang="en-US" altLang="en-US" sz="3200" dirty="0" smtClean="0">
                <a:latin typeface="Times New Roman" charset="0"/>
              </a:rPr>
              <a:t>):</a:t>
            </a:r>
          </a:p>
          <a:p>
            <a:pPr marL="0" indent="0">
              <a:spcBef>
                <a:spcPct val="0"/>
              </a:spcBef>
              <a:buClr>
                <a:schemeClr val="bg2"/>
              </a:buClr>
              <a:buSzTx/>
              <a:buNone/>
            </a:pPr>
            <a:r>
              <a:rPr lang="en-US" altLang="en-US" sz="2400" b="1" dirty="0">
                <a:latin typeface="Times New Roman" charset="0"/>
              </a:rPr>
              <a:t>	</a:t>
            </a:r>
            <a:r>
              <a:rPr lang="en-US" altLang="en-US" sz="2400" b="1" dirty="0" smtClean="0">
                <a:latin typeface="Courier New" charset="0"/>
              </a:rPr>
              <a:t>! </a:t>
            </a:r>
            <a:r>
              <a:rPr lang="en-US" altLang="en-US" sz="2400" dirty="0" smtClean="0">
                <a:latin typeface="Times New Roman" charset="0"/>
              </a:rPr>
              <a:t>“not”</a:t>
            </a:r>
          </a:p>
          <a:p>
            <a:pPr marL="0" lvl="1" indent="0">
              <a:spcBef>
                <a:spcPct val="0"/>
              </a:spcBef>
              <a:buClr>
                <a:schemeClr val="bg2"/>
              </a:buClr>
              <a:buNone/>
            </a:pPr>
            <a:r>
              <a:rPr lang="en-US" altLang="en-US" sz="2400" dirty="0" smtClean="0">
                <a:latin typeface="Courier" charset="0"/>
                <a:ea typeface="Courier" charset="0"/>
                <a:cs typeface="Courier" charset="0"/>
              </a:rPr>
              <a:t>	!p</a:t>
            </a:r>
          </a:p>
          <a:p>
            <a:pPr marL="0" lvl="1" indent="0">
              <a:spcBef>
                <a:spcPct val="0"/>
              </a:spcBef>
              <a:buClr>
                <a:schemeClr val="bg2"/>
              </a:buClr>
              <a:buNone/>
            </a:pPr>
            <a:endParaRPr lang="en-US" altLang="en-US" sz="2400" dirty="0">
              <a:latin typeface="Times New Roman" charset="0"/>
            </a:endParaRPr>
          </a:p>
          <a:p>
            <a:pPr marL="457200" lvl="1" indent="0">
              <a:spcBef>
                <a:spcPct val="0"/>
              </a:spcBef>
              <a:buClr>
                <a:schemeClr val="bg2"/>
              </a:buClr>
              <a:buNone/>
            </a:pPr>
            <a:endParaRPr lang="en-US" altLang="en-US" sz="2400" dirty="0" smtClean="0">
              <a:latin typeface="Times New Roman" charset="0"/>
            </a:endParaRPr>
          </a:p>
          <a:p>
            <a:pPr marL="457200" lvl="1" indent="0">
              <a:spcBef>
                <a:spcPct val="0"/>
              </a:spcBef>
              <a:buClr>
                <a:schemeClr val="bg2"/>
              </a:buClr>
              <a:buNone/>
            </a:pPr>
            <a:r>
              <a:rPr lang="en-US" altLang="en-US" sz="2400" b="1" dirty="0" smtClean="0">
                <a:latin typeface="Courier New" charset="0"/>
              </a:rPr>
              <a:t>&amp;&amp;</a:t>
            </a:r>
            <a:r>
              <a:rPr lang="en-US" altLang="en-US" sz="2400" b="1" dirty="0">
                <a:latin typeface="Courier New" charset="0"/>
              </a:rPr>
              <a:t>	</a:t>
            </a:r>
            <a:r>
              <a:rPr lang="en-US" altLang="en-US" sz="2400" dirty="0" smtClean="0">
                <a:latin typeface="Times New Roman" charset="0"/>
              </a:rPr>
              <a:t>“and”</a:t>
            </a:r>
            <a:r>
              <a:rPr lang="en-US" altLang="en-US" sz="2400" dirty="0">
                <a:latin typeface="Times New Roman" charset="0"/>
              </a:rPr>
              <a:t>	</a:t>
            </a:r>
          </a:p>
          <a:p>
            <a:pPr marL="457200" lvl="1" indent="0">
              <a:spcBef>
                <a:spcPct val="0"/>
              </a:spcBef>
              <a:buClr>
                <a:schemeClr val="bg2"/>
              </a:buClr>
              <a:buNone/>
            </a:pPr>
            <a:r>
              <a:rPr lang="en-US" altLang="en-US" sz="2400" dirty="0" smtClean="0">
                <a:latin typeface="Courier" charset="0"/>
                <a:ea typeface="Courier" charset="0"/>
                <a:cs typeface="Courier" charset="0"/>
              </a:rPr>
              <a:t>p &amp;&amp; q</a:t>
            </a:r>
            <a:endParaRPr lang="en-US" altLang="en-US" sz="2400" dirty="0">
              <a:latin typeface="Courier" charset="0"/>
              <a:ea typeface="Courier" charset="0"/>
              <a:cs typeface="Courier" charset="0"/>
            </a:endParaRPr>
          </a:p>
          <a:p>
            <a:pPr marL="457200" lvl="1" indent="0">
              <a:spcBef>
                <a:spcPct val="0"/>
              </a:spcBef>
              <a:buClr>
                <a:schemeClr val="bg2"/>
              </a:buClr>
              <a:buNone/>
            </a:pPr>
            <a:r>
              <a:rPr lang="en-US" altLang="en-US" sz="2400" dirty="0">
                <a:latin typeface="Times New Roman" charset="0"/>
              </a:rPr>
              <a:t>	</a:t>
            </a:r>
            <a:endParaRPr lang="en-US" altLang="en-US" sz="2400" dirty="0" smtClean="0">
              <a:latin typeface="Times New Roman" charset="0"/>
            </a:endParaRPr>
          </a:p>
          <a:p>
            <a:pPr marL="457200" lvl="1" indent="0">
              <a:spcBef>
                <a:spcPct val="0"/>
              </a:spcBef>
              <a:buClr>
                <a:schemeClr val="bg2"/>
              </a:buClr>
              <a:buNone/>
            </a:pPr>
            <a:endParaRPr lang="en-US" altLang="en-US" sz="2400" b="1" dirty="0">
              <a:latin typeface="Courier New" charset="0"/>
            </a:endParaRPr>
          </a:p>
          <a:p>
            <a:pPr marL="457200" lvl="1" indent="0">
              <a:spcBef>
                <a:spcPct val="0"/>
              </a:spcBef>
              <a:buClr>
                <a:schemeClr val="bg2"/>
              </a:buClr>
              <a:buNone/>
            </a:pPr>
            <a:r>
              <a:rPr lang="en-US" altLang="en-US" sz="2500" b="1" dirty="0">
                <a:latin typeface="Courier New" charset="0"/>
              </a:rPr>
              <a:t>	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Boolean Expressions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28393" y="1620454"/>
            <a:ext cx="5343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7FF"/>
                </a:solidFill>
              </a:rPr>
              <a:t>I</a:t>
            </a:r>
            <a:r>
              <a:rPr lang="en-US" sz="2400" dirty="0" smtClean="0">
                <a:solidFill>
                  <a:srgbClr val="0027FF"/>
                </a:solidFill>
              </a:rPr>
              <a:t>f p is true then !p is false (and vice versa)</a:t>
            </a:r>
            <a:endParaRPr lang="en-US" sz="2400" dirty="0">
              <a:solidFill>
                <a:srgbClr val="0027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53472" y="2918748"/>
            <a:ext cx="4942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27FF"/>
                </a:solidFill>
              </a:rPr>
              <a:t>Evaluates to true if both sides are true</a:t>
            </a:r>
            <a:endParaRPr lang="en-US" sz="2400" dirty="0">
              <a:solidFill>
                <a:srgbClr val="002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24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631366" y="2834467"/>
            <a:ext cx="702528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 smtClean="0">
                <a:solidFill>
                  <a:srgbClr val="FF0000"/>
                </a:solidFill>
              </a:rPr>
              <a:t>3</a:t>
            </a:r>
            <a:endParaRPr lang="en-US" sz="3200" b="0" dirty="0">
              <a:solidFill>
                <a:srgbClr val="FF0000"/>
              </a:solidFill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ourier New" pitchFamily="1" charset="0"/>
              </a:rPr>
              <a:t>0</a:t>
            </a:r>
            <a:endParaRPr lang="en-US" sz="1600" dirty="0">
              <a:latin typeface="Courier New" pitchFamily="1" charset="0"/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34313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ourier New" pitchFamily="1" charset="0"/>
              </a:rPr>
              <a:t>4</a:t>
            </a:r>
            <a:endParaRPr lang="en-US" sz="1600" dirty="0"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39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15521" y="2834467"/>
            <a:ext cx="1103971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 smtClean="0"/>
              <a:t>3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ourier New" pitchFamily="1" charset="0"/>
              </a:rPr>
              <a:t>0</a:t>
            </a:r>
            <a:endParaRPr lang="en-US" sz="1600" dirty="0">
              <a:latin typeface="Courier New" pitchFamily="1" charset="0"/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34313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ourier New" pitchFamily="1" charset="0"/>
              </a:rPr>
              <a:t>4</a:t>
            </a:r>
            <a:endParaRPr lang="en-US" sz="1600" dirty="0"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87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728439" y="4005346"/>
            <a:ext cx="1103971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 smtClean="0"/>
              <a:t>3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ourier New" pitchFamily="1" charset="0"/>
              </a:rPr>
              <a:t>0</a:t>
            </a:r>
            <a:endParaRPr lang="en-US" sz="1600" dirty="0">
              <a:latin typeface="Courier New" pitchFamily="1" charset="0"/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34313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ourier New" pitchFamily="1" charset="0"/>
              </a:rPr>
              <a:t>4</a:t>
            </a:r>
            <a:endParaRPr lang="en-US" sz="1600" dirty="0"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94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ourier New" pitchFamily="1" charset="0"/>
              </a:rPr>
              <a:t>0</a:t>
            </a:r>
            <a:endParaRPr lang="en-US" sz="1600" dirty="0">
              <a:latin typeface="Courier New" pitchFamily="1" charset="0"/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34313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ourier New" pitchFamily="1" charset="0"/>
              </a:rPr>
              <a:t>4</a:t>
            </a:r>
            <a:endParaRPr lang="en-US" sz="1600" dirty="0"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6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9144000" cy="660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8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30" y="669192"/>
            <a:ext cx="8348870" cy="6035095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Milestone 1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588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98" y="695739"/>
            <a:ext cx="8284646" cy="5988670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Milestone 2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694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86" y="735496"/>
            <a:ext cx="8284646" cy="5988670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Milestone 3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013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1954" y="5469717"/>
            <a:ext cx="154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2472" y="5031885"/>
            <a:ext cx="135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Graphics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53403" y="4538371"/>
            <a:ext cx="1771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Conditions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186046">
            <a:off x="5747475" y="3344645"/>
            <a:ext cx="1269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For Loops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90014" y="1364075"/>
            <a:ext cx="1173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Simple Java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The River of Java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8292" y="2857238"/>
            <a:ext cx="726721" cy="7876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3023" y="902057"/>
            <a:ext cx="726721" cy="7876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13356" y="1025910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here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9298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1954" y="5469717"/>
            <a:ext cx="154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2472" y="5031885"/>
            <a:ext cx="135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Graphics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53403" y="4538371"/>
            <a:ext cx="1771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Conditions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186046">
            <a:off x="5747475" y="3344645"/>
            <a:ext cx="1269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For Loops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90014" y="1364075"/>
            <a:ext cx="1173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Simple Java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The River of Java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8876" y="905775"/>
            <a:ext cx="726721" cy="7876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3023" y="902057"/>
            <a:ext cx="726721" cy="7876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13356" y="1025910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here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93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1779" y="506333"/>
            <a:ext cx="8524875" cy="5049837"/>
          </a:xfrm>
          <a:noFill/>
        </p:spPr>
        <p:txBody>
          <a:bodyPr lIns="90487" tIns="44450" rIns="90487" bIns="44450">
            <a:normAutofit/>
          </a:bodyPr>
          <a:lstStyle/>
          <a:p>
            <a:pPr marL="457200" lvl="1" indent="0">
              <a:spcBef>
                <a:spcPct val="0"/>
              </a:spcBef>
              <a:buClr>
                <a:schemeClr val="bg2"/>
              </a:buClr>
              <a:buNone/>
            </a:pPr>
            <a:endParaRPr lang="en-US" altLang="en-US" sz="2500" dirty="0">
              <a:latin typeface="Times New Roman" charset="0"/>
            </a:endParaRPr>
          </a:p>
          <a:p>
            <a:pPr marL="0" indent="0">
              <a:spcBef>
                <a:spcPct val="0"/>
              </a:spcBef>
              <a:buClr>
                <a:schemeClr val="bg2"/>
              </a:buClr>
              <a:buSzTx/>
              <a:buNone/>
            </a:pPr>
            <a:r>
              <a:rPr lang="en-US" altLang="en-US" sz="3200" dirty="0">
                <a:latin typeface="Times New Roman" charset="0"/>
              </a:rPr>
              <a:t>Value </a:t>
            </a:r>
            <a:r>
              <a:rPr lang="en-US" altLang="en-US" sz="3200" dirty="0" smtClean="0">
                <a:latin typeface="Times New Roman" charset="0"/>
              </a:rPr>
              <a:t>comparisons (in order of </a:t>
            </a:r>
            <a:r>
              <a:rPr lang="en-US" altLang="en-US" sz="3200" dirty="0" err="1" smtClean="0">
                <a:latin typeface="Times New Roman" charset="0"/>
              </a:rPr>
              <a:t>precidence</a:t>
            </a:r>
            <a:r>
              <a:rPr lang="en-US" altLang="en-US" sz="3200" dirty="0" smtClean="0">
                <a:latin typeface="Times New Roman" charset="0"/>
              </a:rPr>
              <a:t>):</a:t>
            </a:r>
          </a:p>
          <a:p>
            <a:pPr marL="0" indent="0">
              <a:spcBef>
                <a:spcPct val="0"/>
              </a:spcBef>
              <a:buClr>
                <a:schemeClr val="bg2"/>
              </a:buClr>
              <a:buSzTx/>
              <a:buNone/>
            </a:pPr>
            <a:r>
              <a:rPr lang="en-US" altLang="en-US" sz="2400" b="1" dirty="0">
                <a:latin typeface="Times New Roman" charset="0"/>
              </a:rPr>
              <a:t>	</a:t>
            </a:r>
            <a:r>
              <a:rPr lang="en-US" altLang="en-US" sz="2400" b="1" dirty="0" smtClean="0">
                <a:latin typeface="Courier New" charset="0"/>
              </a:rPr>
              <a:t>! </a:t>
            </a:r>
            <a:r>
              <a:rPr lang="en-US" altLang="en-US" sz="2400" dirty="0" smtClean="0">
                <a:latin typeface="Times New Roman" charset="0"/>
              </a:rPr>
              <a:t>“not”</a:t>
            </a:r>
          </a:p>
          <a:p>
            <a:pPr marL="0" lvl="1" indent="0">
              <a:spcBef>
                <a:spcPct val="0"/>
              </a:spcBef>
              <a:buClr>
                <a:schemeClr val="bg2"/>
              </a:buClr>
              <a:buNone/>
            </a:pPr>
            <a:r>
              <a:rPr lang="en-US" altLang="en-US" sz="2400" dirty="0" smtClean="0">
                <a:latin typeface="Courier" charset="0"/>
                <a:ea typeface="Courier" charset="0"/>
                <a:cs typeface="Courier" charset="0"/>
              </a:rPr>
              <a:t>	!p</a:t>
            </a:r>
          </a:p>
          <a:p>
            <a:pPr marL="0" lvl="1" indent="0">
              <a:spcBef>
                <a:spcPct val="0"/>
              </a:spcBef>
              <a:buClr>
                <a:schemeClr val="bg2"/>
              </a:buClr>
              <a:buNone/>
            </a:pPr>
            <a:endParaRPr lang="en-US" altLang="en-US" sz="2400" dirty="0">
              <a:latin typeface="Times New Roman" charset="0"/>
            </a:endParaRPr>
          </a:p>
          <a:p>
            <a:pPr marL="457200" lvl="1" indent="0">
              <a:spcBef>
                <a:spcPct val="0"/>
              </a:spcBef>
              <a:buClr>
                <a:schemeClr val="bg2"/>
              </a:buClr>
              <a:buNone/>
            </a:pPr>
            <a:endParaRPr lang="en-US" altLang="en-US" sz="2400" dirty="0" smtClean="0">
              <a:latin typeface="Times New Roman" charset="0"/>
            </a:endParaRPr>
          </a:p>
          <a:p>
            <a:pPr marL="457200" lvl="1" indent="0">
              <a:spcBef>
                <a:spcPct val="0"/>
              </a:spcBef>
              <a:buClr>
                <a:schemeClr val="bg2"/>
              </a:buClr>
              <a:buNone/>
            </a:pPr>
            <a:r>
              <a:rPr lang="en-US" altLang="en-US" sz="2400" b="1" dirty="0" smtClean="0">
                <a:latin typeface="Courier New" charset="0"/>
              </a:rPr>
              <a:t>&amp;&amp;</a:t>
            </a:r>
            <a:r>
              <a:rPr lang="en-US" altLang="en-US" sz="2400" b="1" dirty="0">
                <a:latin typeface="Courier New" charset="0"/>
              </a:rPr>
              <a:t>	</a:t>
            </a:r>
            <a:r>
              <a:rPr lang="en-US" altLang="en-US" sz="2400" dirty="0" smtClean="0">
                <a:latin typeface="Times New Roman" charset="0"/>
              </a:rPr>
              <a:t>“and”</a:t>
            </a:r>
            <a:r>
              <a:rPr lang="en-US" altLang="en-US" sz="2400" dirty="0">
                <a:latin typeface="Times New Roman" charset="0"/>
              </a:rPr>
              <a:t>	</a:t>
            </a:r>
          </a:p>
          <a:p>
            <a:pPr marL="457200" lvl="1" indent="0">
              <a:spcBef>
                <a:spcPct val="0"/>
              </a:spcBef>
              <a:buClr>
                <a:schemeClr val="bg2"/>
              </a:buClr>
              <a:buNone/>
            </a:pPr>
            <a:r>
              <a:rPr lang="en-US" altLang="en-US" sz="2400" dirty="0" smtClean="0">
                <a:latin typeface="Courier" charset="0"/>
                <a:ea typeface="Courier" charset="0"/>
                <a:cs typeface="Courier" charset="0"/>
              </a:rPr>
              <a:t>p &amp;&amp; q</a:t>
            </a:r>
            <a:endParaRPr lang="en-US" altLang="en-US" sz="2400" dirty="0">
              <a:latin typeface="Courier" charset="0"/>
              <a:ea typeface="Courier" charset="0"/>
              <a:cs typeface="Courier" charset="0"/>
            </a:endParaRPr>
          </a:p>
          <a:p>
            <a:pPr marL="457200" lvl="1" indent="0">
              <a:spcBef>
                <a:spcPct val="0"/>
              </a:spcBef>
              <a:buClr>
                <a:schemeClr val="bg2"/>
              </a:buClr>
              <a:buNone/>
            </a:pPr>
            <a:r>
              <a:rPr lang="en-US" altLang="en-US" sz="2400" dirty="0">
                <a:latin typeface="Times New Roman" charset="0"/>
              </a:rPr>
              <a:t>	</a:t>
            </a:r>
            <a:endParaRPr lang="en-US" altLang="en-US" sz="2400" dirty="0" smtClean="0">
              <a:latin typeface="Times New Roman" charset="0"/>
            </a:endParaRPr>
          </a:p>
          <a:p>
            <a:pPr marL="457200" lvl="1" indent="0">
              <a:spcBef>
                <a:spcPct val="0"/>
              </a:spcBef>
              <a:buClr>
                <a:schemeClr val="bg2"/>
              </a:buClr>
              <a:buNone/>
            </a:pPr>
            <a:endParaRPr lang="en-US" altLang="en-US" sz="2400" b="1" dirty="0">
              <a:latin typeface="Courier New" charset="0"/>
            </a:endParaRPr>
          </a:p>
          <a:p>
            <a:pPr marL="457200" lvl="1" indent="0">
              <a:spcBef>
                <a:spcPct val="0"/>
              </a:spcBef>
              <a:buClr>
                <a:schemeClr val="bg2"/>
              </a:buClr>
              <a:buNone/>
            </a:pPr>
            <a:r>
              <a:rPr lang="en-US" altLang="en-US" sz="2400" b="1" dirty="0" smtClean="0">
                <a:latin typeface="Courier New" charset="0"/>
              </a:rPr>
              <a:t>||</a:t>
            </a:r>
            <a:r>
              <a:rPr lang="en-US" altLang="en-US" sz="2400" b="1" dirty="0">
                <a:latin typeface="Courier New" charset="0"/>
              </a:rPr>
              <a:t>	</a:t>
            </a:r>
            <a:r>
              <a:rPr lang="en-US" altLang="en-US" sz="2400" dirty="0" smtClean="0">
                <a:latin typeface="Times New Roman" charset="0"/>
              </a:rPr>
              <a:t>“or”</a:t>
            </a:r>
          </a:p>
          <a:p>
            <a:pPr marL="457200" lvl="1" indent="0">
              <a:spcBef>
                <a:spcPct val="0"/>
              </a:spcBef>
              <a:buClr>
                <a:schemeClr val="bg2"/>
              </a:buClr>
              <a:buNone/>
            </a:pPr>
            <a:r>
              <a:rPr lang="en-US" altLang="en-US" sz="2400" dirty="0"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en-US" altLang="en-US" sz="2400" dirty="0" smtClean="0">
                <a:latin typeface="Courier" charset="0"/>
                <a:ea typeface="Courier" charset="0"/>
                <a:cs typeface="Courier" charset="0"/>
              </a:rPr>
              <a:t> || q</a:t>
            </a:r>
            <a:r>
              <a:rPr lang="en-US" alt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endParaRPr lang="en-US" altLang="en-US" sz="2400" b="1" dirty="0">
              <a:latin typeface="Courier" charset="0"/>
              <a:ea typeface="Courier" charset="0"/>
              <a:cs typeface="Courier" charset="0"/>
            </a:endParaRPr>
          </a:p>
          <a:p>
            <a:pPr marL="457200" lvl="1" indent="0">
              <a:spcBef>
                <a:spcPct val="0"/>
              </a:spcBef>
              <a:buClr>
                <a:schemeClr val="bg2"/>
              </a:buClr>
              <a:buNone/>
            </a:pPr>
            <a:r>
              <a:rPr lang="en-US" altLang="en-US" sz="2500" b="1" dirty="0">
                <a:latin typeface="Courier New" charset="0"/>
              </a:rPr>
              <a:t>	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Boolean Expressions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28393" y="1620454"/>
            <a:ext cx="5343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7FF"/>
                </a:solidFill>
              </a:rPr>
              <a:t>I</a:t>
            </a:r>
            <a:r>
              <a:rPr lang="en-US" sz="2400" dirty="0" smtClean="0">
                <a:solidFill>
                  <a:srgbClr val="0027FF"/>
                </a:solidFill>
              </a:rPr>
              <a:t>f p is true then !p is false (and vice versa)</a:t>
            </a:r>
            <a:endParaRPr lang="en-US" sz="2400" dirty="0">
              <a:solidFill>
                <a:srgbClr val="0027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53472" y="2918748"/>
            <a:ext cx="4942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27FF"/>
                </a:solidFill>
              </a:rPr>
              <a:t>Evaluates to true if both sides are true</a:t>
            </a:r>
            <a:endParaRPr lang="en-US" sz="2400" dirty="0">
              <a:solidFill>
                <a:srgbClr val="0027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32254" y="4240192"/>
            <a:ext cx="5899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27FF"/>
                </a:solidFill>
              </a:rPr>
              <a:t>Evaluates to true if either p or q (or both) are true</a:t>
            </a:r>
            <a:endParaRPr lang="en-US" sz="2400" dirty="0">
              <a:solidFill>
                <a:srgbClr val="002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41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89491" y="867973"/>
            <a:ext cx="82854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How to use constants</a:t>
            </a:r>
          </a:p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Basics of </a:t>
            </a:r>
            <a:r>
              <a:rPr lang="en-US" sz="2400" dirty="0" err="1" smtClean="0">
                <a:latin typeface="Chalkboard"/>
                <a:cs typeface="Chalkboard"/>
              </a:rPr>
              <a:t>boolean</a:t>
            </a:r>
            <a:r>
              <a:rPr lang="en-US" sz="2400" dirty="0" smtClean="0">
                <a:latin typeface="Chalkboard"/>
                <a:cs typeface="Chalkboard"/>
              </a:rPr>
              <a:t> variables</a:t>
            </a:r>
          </a:p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Understand For loops</a:t>
            </a:r>
          </a:p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Know variable scope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5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1779" y="506333"/>
            <a:ext cx="8524875" cy="5049837"/>
          </a:xfrm>
          <a:noFill/>
        </p:spPr>
        <p:txBody>
          <a:bodyPr lIns="90487" tIns="44450" rIns="90487" bIns="44450">
            <a:normAutofit/>
          </a:bodyPr>
          <a:lstStyle/>
          <a:p>
            <a:pPr marL="457200" lvl="1" indent="0">
              <a:spcBef>
                <a:spcPct val="0"/>
              </a:spcBef>
              <a:buClr>
                <a:schemeClr val="bg2"/>
              </a:buClr>
              <a:buNone/>
            </a:pPr>
            <a:endParaRPr lang="en-US" altLang="en-US" sz="2500" dirty="0">
              <a:latin typeface="Times New Roman" charset="0"/>
            </a:endParaRPr>
          </a:p>
          <a:p>
            <a:pPr marL="0" indent="0">
              <a:spcBef>
                <a:spcPct val="0"/>
              </a:spcBef>
              <a:buClr>
                <a:schemeClr val="bg2"/>
              </a:buClr>
              <a:buSzTx/>
              <a:buNone/>
            </a:pPr>
            <a:r>
              <a:rPr lang="en-US" altLang="en-US" sz="3200" dirty="0">
                <a:latin typeface="Times New Roman" charset="0"/>
              </a:rPr>
              <a:t>Value </a:t>
            </a:r>
            <a:r>
              <a:rPr lang="en-US" altLang="en-US" sz="3200" dirty="0" smtClean="0">
                <a:latin typeface="Times New Roman" charset="0"/>
              </a:rPr>
              <a:t>comparisons (in order of </a:t>
            </a:r>
            <a:r>
              <a:rPr lang="en-US" altLang="en-US" sz="3200" dirty="0" err="1" smtClean="0">
                <a:latin typeface="Times New Roman" charset="0"/>
              </a:rPr>
              <a:t>precidence</a:t>
            </a:r>
            <a:r>
              <a:rPr lang="en-US" altLang="en-US" sz="3200" dirty="0" smtClean="0">
                <a:latin typeface="Times New Roman" charset="0"/>
              </a:rPr>
              <a:t>):</a:t>
            </a:r>
          </a:p>
          <a:p>
            <a:pPr marL="0" indent="0">
              <a:spcBef>
                <a:spcPct val="0"/>
              </a:spcBef>
              <a:buClr>
                <a:schemeClr val="bg2"/>
              </a:buClr>
              <a:buSzTx/>
              <a:buNone/>
            </a:pPr>
            <a:r>
              <a:rPr lang="en-US" altLang="en-US" sz="2400" b="1" dirty="0">
                <a:latin typeface="Times New Roman" charset="0"/>
              </a:rPr>
              <a:t>	</a:t>
            </a:r>
            <a:r>
              <a:rPr lang="en-US" altLang="en-US" sz="2400" b="1" dirty="0" smtClean="0">
                <a:latin typeface="Courier New" charset="0"/>
              </a:rPr>
              <a:t>! </a:t>
            </a:r>
            <a:r>
              <a:rPr lang="en-US" altLang="en-US" sz="2400" dirty="0" smtClean="0">
                <a:latin typeface="Times New Roman" charset="0"/>
              </a:rPr>
              <a:t>“not”</a:t>
            </a:r>
          </a:p>
          <a:p>
            <a:pPr marL="0" lvl="1" indent="0">
              <a:spcBef>
                <a:spcPct val="0"/>
              </a:spcBef>
              <a:buClr>
                <a:schemeClr val="bg2"/>
              </a:buClr>
              <a:buNone/>
            </a:pPr>
            <a:r>
              <a:rPr lang="en-US" altLang="en-US" sz="2400" dirty="0" smtClean="0">
                <a:latin typeface="Courier" charset="0"/>
                <a:ea typeface="Courier" charset="0"/>
                <a:cs typeface="Courier" charset="0"/>
              </a:rPr>
              <a:t>	!p</a:t>
            </a:r>
          </a:p>
          <a:p>
            <a:pPr marL="0" lvl="1" indent="0">
              <a:spcBef>
                <a:spcPct val="0"/>
              </a:spcBef>
              <a:buClr>
                <a:schemeClr val="bg2"/>
              </a:buClr>
              <a:buNone/>
            </a:pPr>
            <a:endParaRPr lang="en-US" altLang="en-US" sz="2400" dirty="0">
              <a:latin typeface="Times New Roman" charset="0"/>
            </a:endParaRPr>
          </a:p>
          <a:p>
            <a:pPr marL="457200" lvl="1" indent="0">
              <a:spcBef>
                <a:spcPct val="0"/>
              </a:spcBef>
              <a:buClr>
                <a:schemeClr val="bg2"/>
              </a:buClr>
              <a:buNone/>
            </a:pPr>
            <a:endParaRPr lang="en-US" altLang="en-US" sz="2400" dirty="0" smtClean="0">
              <a:latin typeface="Times New Roman" charset="0"/>
            </a:endParaRPr>
          </a:p>
          <a:p>
            <a:pPr marL="457200" lvl="1" indent="0">
              <a:spcBef>
                <a:spcPct val="0"/>
              </a:spcBef>
              <a:buClr>
                <a:schemeClr val="bg2"/>
              </a:buClr>
              <a:buNone/>
            </a:pPr>
            <a:r>
              <a:rPr lang="en-US" altLang="en-US" sz="2400" b="1" dirty="0" smtClean="0">
                <a:latin typeface="Courier New" charset="0"/>
              </a:rPr>
              <a:t>&amp;&amp;</a:t>
            </a:r>
            <a:r>
              <a:rPr lang="en-US" altLang="en-US" sz="2400" b="1" dirty="0">
                <a:latin typeface="Courier New" charset="0"/>
              </a:rPr>
              <a:t>	</a:t>
            </a:r>
            <a:r>
              <a:rPr lang="en-US" altLang="en-US" sz="2400" dirty="0" smtClean="0">
                <a:latin typeface="Times New Roman" charset="0"/>
              </a:rPr>
              <a:t>“and”</a:t>
            </a:r>
            <a:r>
              <a:rPr lang="en-US" altLang="en-US" sz="2400" dirty="0">
                <a:latin typeface="Times New Roman" charset="0"/>
              </a:rPr>
              <a:t>	</a:t>
            </a:r>
          </a:p>
          <a:p>
            <a:pPr marL="457200" lvl="1" indent="0">
              <a:spcBef>
                <a:spcPct val="0"/>
              </a:spcBef>
              <a:buClr>
                <a:schemeClr val="bg2"/>
              </a:buClr>
              <a:buNone/>
            </a:pPr>
            <a:r>
              <a:rPr lang="en-US" altLang="en-US" sz="2400" dirty="0" smtClean="0">
                <a:latin typeface="Courier" charset="0"/>
                <a:ea typeface="Courier" charset="0"/>
                <a:cs typeface="Courier" charset="0"/>
              </a:rPr>
              <a:t>p &amp;&amp; q</a:t>
            </a:r>
            <a:endParaRPr lang="en-US" altLang="en-US" sz="2400" dirty="0">
              <a:latin typeface="Courier" charset="0"/>
              <a:ea typeface="Courier" charset="0"/>
              <a:cs typeface="Courier" charset="0"/>
            </a:endParaRPr>
          </a:p>
          <a:p>
            <a:pPr marL="457200" lvl="1" indent="0">
              <a:spcBef>
                <a:spcPct val="0"/>
              </a:spcBef>
              <a:buClr>
                <a:schemeClr val="bg2"/>
              </a:buClr>
              <a:buNone/>
            </a:pPr>
            <a:r>
              <a:rPr lang="en-US" altLang="en-US" sz="2400" dirty="0">
                <a:latin typeface="Times New Roman" charset="0"/>
              </a:rPr>
              <a:t>	</a:t>
            </a:r>
            <a:endParaRPr lang="en-US" altLang="en-US" sz="2400" dirty="0" smtClean="0">
              <a:latin typeface="Times New Roman" charset="0"/>
            </a:endParaRPr>
          </a:p>
          <a:p>
            <a:pPr marL="457200" lvl="1" indent="0">
              <a:spcBef>
                <a:spcPct val="0"/>
              </a:spcBef>
              <a:buClr>
                <a:schemeClr val="bg2"/>
              </a:buClr>
              <a:buNone/>
            </a:pPr>
            <a:endParaRPr lang="en-US" altLang="en-US" sz="2400" b="1" dirty="0">
              <a:latin typeface="Courier New" charset="0"/>
            </a:endParaRPr>
          </a:p>
          <a:p>
            <a:pPr marL="457200" lvl="1" indent="0">
              <a:spcBef>
                <a:spcPct val="0"/>
              </a:spcBef>
              <a:buClr>
                <a:schemeClr val="bg2"/>
              </a:buClr>
              <a:buNone/>
            </a:pPr>
            <a:r>
              <a:rPr lang="en-US" altLang="en-US" sz="2400" b="1" dirty="0" smtClean="0">
                <a:latin typeface="Courier New" charset="0"/>
              </a:rPr>
              <a:t>||</a:t>
            </a:r>
            <a:r>
              <a:rPr lang="en-US" altLang="en-US" sz="2400" b="1" dirty="0">
                <a:latin typeface="Courier New" charset="0"/>
              </a:rPr>
              <a:t>	</a:t>
            </a:r>
            <a:r>
              <a:rPr lang="en-US" altLang="en-US" sz="2400" dirty="0" smtClean="0">
                <a:latin typeface="Times New Roman" charset="0"/>
              </a:rPr>
              <a:t>“or”</a:t>
            </a:r>
          </a:p>
          <a:p>
            <a:pPr marL="457200" lvl="1" indent="0">
              <a:spcBef>
                <a:spcPct val="0"/>
              </a:spcBef>
              <a:buClr>
                <a:schemeClr val="bg2"/>
              </a:buClr>
              <a:buNone/>
            </a:pPr>
            <a:r>
              <a:rPr lang="en-US" altLang="en-US" sz="2400" dirty="0"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en-US" altLang="en-US" sz="2400" dirty="0" smtClean="0">
                <a:latin typeface="Courier" charset="0"/>
                <a:ea typeface="Courier" charset="0"/>
                <a:cs typeface="Courier" charset="0"/>
              </a:rPr>
              <a:t> || q</a:t>
            </a:r>
            <a:r>
              <a:rPr lang="en-US" alt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endParaRPr lang="en-US" altLang="en-US" sz="2400" b="1" dirty="0">
              <a:latin typeface="Courier" charset="0"/>
              <a:ea typeface="Courier" charset="0"/>
              <a:cs typeface="Courier" charset="0"/>
            </a:endParaRPr>
          </a:p>
          <a:p>
            <a:pPr marL="457200" lvl="1" indent="0">
              <a:spcBef>
                <a:spcPct val="0"/>
              </a:spcBef>
              <a:buClr>
                <a:schemeClr val="bg2"/>
              </a:buClr>
              <a:buNone/>
            </a:pPr>
            <a:r>
              <a:rPr lang="en-US" altLang="en-US" sz="2500" b="1" dirty="0">
                <a:latin typeface="Courier New" charset="0"/>
              </a:rPr>
              <a:t>	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Boolean Expressions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28393" y="1620454"/>
            <a:ext cx="5343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7FF"/>
                </a:solidFill>
              </a:rPr>
              <a:t>I</a:t>
            </a:r>
            <a:r>
              <a:rPr lang="en-US" sz="2400" dirty="0" smtClean="0">
                <a:solidFill>
                  <a:srgbClr val="0027FF"/>
                </a:solidFill>
              </a:rPr>
              <a:t>f p is true then !p is false (and vice versa)</a:t>
            </a:r>
            <a:endParaRPr lang="en-US" sz="2400" dirty="0">
              <a:solidFill>
                <a:srgbClr val="0027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53472" y="2918748"/>
            <a:ext cx="4942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27FF"/>
                </a:solidFill>
              </a:rPr>
              <a:t>Evaluates to true if both sides are true</a:t>
            </a:r>
            <a:endParaRPr lang="en-US" sz="2400" dirty="0">
              <a:solidFill>
                <a:srgbClr val="0027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32254" y="4240192"/>
            <a:ext cx="5899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27FF"/>
                </a:solidFill>
              </a:rPr>
              <a:t>Evaluates to true if either p or q (or both) are true</a:t>
            </a:r>
            <a:endParaRPr lang="en-US" sz="2400" dirty="0">
              <a:solidFill>
                <a:srgbClr val="0027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609" y="5613722"/>
            <a:ext cx="6268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b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oolean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p = (x != 1) || (x != 2);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73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1779" y="506333"/>
            <a:ext cx="8524875" cy="5049837"/>
          </a:xfrm>
          <a:noFill/>
        </p:spPr>
        <p:txBody>
          <a:bodyPr lIns="90487" tIns="44450" rIns="90487" bIns="44450">
            <a:normAutofit/>
          </a:bodyPr>
          <a:lstStyle/>
          <a:p>
            <a:pPr marL="457200" lvl="1" indent="0">
              <a:spcBef>
                <a:spcPct val="0"/>
              </a:spcBef>
              <a:buClr>
                <a:schemeClr val="bg2"/>
              </a:buClr>
              <a:buNone/>
            </a:pPr>
            <a:endParaRPr lang="en-US" altLang="en-US" sz="2500" dirty="0">
              <a:latin typeface="Times New Roman" charset="0"/>
            </a:endParaRPr>
          </a:p>
          <a:p>
            <a:pPr marL="0" indent="0">
              <a:spcBef>
                <a:spcPct val="0"/>
              </a:spcBef>
              <a:buClr>
                <a:schemeClr val="bg2"/>
              </a:buClr>
              <a:buSzTx/>
              <a:buNone/>
            </a:pPr>
            <a:r>
              <a:rPr lang="en-US" altLang="en-US" sz="3200" dirty="0">
                <a:latin typeface="Times New Roman" charset="0"/>
              </a:rPr>
              <a:t>Value </a:t>
            </a:r>
            <a:r>
              <a:rPr lang="en-US" altLang="en-US" sz="3200" dirty="0" smtClean="0">
                <a:latin typeface="Times New Roman" charset="0"/>
              </a:rPr>
              <a:t>comparisons (in order of </a:t>
            </a:r>
            <a:r>
              <a:rPr lang="en-US" altLang="en-US" sz="3200" dirty="0" err="1" smtClean="0">
                <a:latin typeface="Times New Roman" charset="0"/>
              </a:rPr>
              <a:t>precidence</a:t>
            </a:r>
            <a:r>
              <a:rPr lang="en-US" altLang="en-US" sz="3200" dirty="0" smtClean="0">
                <a:latin typeface="Times New Roman" charset="0"/>
              </a:rPr>
              <a:t>):</a:t>
            </a:r>
          </a:p>
          <a:p>
            <a:pPr marL="0" indent="0">
              <a:spcBef>
                <a:spcPct val="0"/>
              </a:spcBef>
              <a:buClr>
                <a:schemeClr val="bg2"/>
              </a:buClr>
              <a:buSzTx/>
              <a:buNone/>
            </a:pPr>
            <a:r>
              <a:rPr lang="en-US" altLang="en-US" sz="2400" b="1" dirty="0">
                <a:latin typeface="Times New Roman" charset="0"/>
              </a:rPr>
              <a:t>	</a:t>
            </a:r>
            <a:r>
              <a:rPr lang="en-US" altLang="en-US" sz="2400" b="1" dirty="0" smtClean="0">
                <a:latin typeface="Courier New" charset="0"/>
              </a:rPr>
              <a:t>! </a:t>
            </a:r>
            <a:r>
              <a:rPr lang="en-US" altLang="en-US" sz="2400" dirty="0" smtClean="0">
                <a:latin typeface="Times New Roman" charset="0"/>
              </a:rPr>
              <a:t>“not”</a:t>
            </a:r>
          </a:p>
          <a:p>
            <a:pPr marL="0" lvl="1" indent="0">
              <a:spcBef>
                <a:spcPct val="0"/>
              </a:spcBef>
              <a:buClr>
                <a:schemeClr val="bg2"/>
              </a:buClr>
              <a:buNone/>
            </a:pPr>
            <a:r>
              <a:rPr lang="en-US" altLang="en-US" sz="2400" dirty="0" smtClean="0">
                <a:latin typeface="Courier" charset="0"/>
                <a:ea typeface="Courier" charset="0"/>
                <a:cs typeface="Courier" charset="0"/>
              </a:rPr>
              <a:t>	!p</a:t>
            </a:r>
          </a:p>
          <a:p>
            <a:pPr marL="0" lvl="1" indent="0">
              <a:spcBef>
                <a:spcPct val="0"/>
              </a:spcBef>
              <a:buClr>
                <a:schemeClr val="bg2"/>
              </a:buClr>
              <a:buNone/>
            </a:pPr>
            <a:endParaRPr lang="en-US" altLang="en-US" sz="2400" dirty="0">
              <a:latin typeface="Times New Roman" charset="0"/>
            </a:endParaRPr>
          </a:p>
          <a:p>
            <a:pPr marL="457200" lvl="1" indent="0">
              <a:spcBef>
                <a:spcPct val="0"/>
              </a:spcBef>
              <a:buClr>
                <a:schemeClr val="bg2"/>
              </a:buClr>
              <a:buNone/>
            </a:pPr>
            <a:endParaRPr lang="en-US" altLang="en-US" sz="2400" dirty="0" smtClean="0">
              <a:latin typeface="Times New Roman" charset="0"/>
            </a:endParaRPr>
          </a:p>
          <a:p>
            <a:pPr marL="457200" lvl="1" indent="0">
              <a:spcBef>
                <a:spcPct val="0"/>
              </a:spcBef>
              <a:buClr>
                <a:schemeClr val="bg2"/>
              </a:buClr>
              <a:buNone/>
            </a:pPr>
            <a:r>
              <a:rPr lang="en-US" altLang="en-US" sz="2400" b="1" dirty="0" smtClean="0">
                <a:latin typeface="Courier New" charset="0"/>
              </a:rPr>
              <a:t>&amp;&amp;</a:t>
            </a:r>
            <a:r>
              <a:rPr lang="en-US" altLang="en-US" sz="2400" b="1" dirty="0">
                <a:latin typeface="Courier New" charset="0"/>
              </a:rPr>
              <a:t>	</a:t>
            </a:r>
            <a:r>
              <a:rPr lang="en-US" altLang="en-US" sz="2400" dirty="0" smtClean="0">
                <a:latin typeface="Times New Roman" charset="0"/>
              </a:rPr>
              <a:t>“and”</a:t>
            </a:r>
            <a:r>
              <a:rPr lang="en-US" altLang="en-US" sz="2400" dirty="0">
                <a:latin typeface="Times New Roman" charset="0"/>
              </a:rPr>
              <a:t>	</a:t>
            </a:r>
          </a:p>
          <a:p>
            <a:pPr marL="457200" lvl="1" indent="0">
              <a:spcBef>
                <a:spcPct val="0"/>
              </a:spcBef>
              <a:buClr>
                <a:schemeClr val="bg2"/>
              </a:buClr>
              <a:buNone/>
            </a:pPr>
            <a:r>
              <a:rPr lang="en-US" altLang="en-US" sz="2400" dirty="0" smtClean="0">
                <a:latin typeface="Courier" charset="0"/>
                <a:ea typeface="Courier" charset="0"/>
                <a:cs typeface="Courier" charset="0"/>
              </a:rPr>
              <a:t>p &amp;&amp; q</a:t>
            </a:r>
            <a:endParaRPr lang="en-US" altLang="en-US" sz="2400" dirty="0">
              <a:latin typeface="Courier" charset="0"/>
              <a:ea typeface="Courier" charset="0"/>
              <a:cs typeface="Courier" charset="0"/>
            </a:endParaRPr>
          </a:p>
          <a:p>
            <a:pPr marL="457200" lvl="1" indent="0">
              <a:spcBef>
                <a:spcPct val="0"/>
              </a:spcBef>
              <a:buClr>
                <a:schemeClr val="bg2"/>
              </a:buClr>
              <a:buNone/>
            </a:pPr>
            <a:r>
              <a:rPr lang="en-US" altLang="en-US" sz="2400" dirty="0">
                <a:latin typeface="Times New Roman" charset="0"/>
              </a:rPr>
              <a:t>	</a:t>
            </a:r>
            <a:endParaRPr lang="en-US" altLang="en-US" sz="2400" dirty="0" smtClean="0">
              <a:latin typeface="Times New Roman" charset="0"/>
            </a:endParaRPr>
          </a:p>
          <a:p>
            <a:pPr marL="457200" lvl="1" indent="0">
              <a:spcBef>
                <a:spcPct val="0"/>
              </a:spcBef>
              <a:buClr>
                <a:schemeClr val="bg2"/>
              </a:buClr>
              <a:buNone/>
            </a:pPr>
            <a:endParaRPr lang="en-US" altLang="en-US" sz="2400" b="1" dirty="0">
              <a:latin typeface="Courier New" charset="0"/>
            </a:endParaRPr>
          </a:p>
          <a:p>
            <a:pPr marL="457200" lvl="1" indent="0">
              <a:spcBef>
                <a:spcPct val="0"/>
              </a:spcBef>
              <a:buClr>
                <a:schemeClr val="bg2"/>
              </a:buClr>
              <a:buNone/>
            </a:pPr>
            <a:r>
              <a:rPr lang="en-US" altLang="en-US" sz="2400" b="1" dirty="0" smtClean="0">
                <a:latin typeface="Courier New" charset="0"/>
              </a:rPr>
              <a:t>||</a:t>
            </a:r>
            <a:r>
              <a:rPr lang="en-US" altLang="en-US" sz="2400" b="1" dirty="0">
                <a:latin typeface="Courier New" charset="0"/>
              </a:rPr>
              <a:t>	</a:t>
            </a:r>
            <a:r>
              <a:rPr lang="en-US" altLang="en-US" sz="2400" dirty="0" smtClean="0">
                <a:latin typeface="Times New Roman" charset="0"/>
              </a:rPr>
              <a:t>“or”</a:t>
            </a:r>
          </a:p>
          <a:p>
            <a:pPr marL="457200" lvl="1" indent="0">
              <a:spcBef>
                <a:spcPct val="0"/>
              </a:spcBef>
              <a:buClr>
                <a:schemeClr val="bg2"/>
              </a:buClr>
              <a:buNone/>
            </a:pPr>
            <a:r>
              <a:rPr lang="en-US" altLang="en-US" sz="2400" dirty="0"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en-US" altLang="en-US" sz="2400" dirty="0" smtClean="0">
                <a:latin typeface="Courier" charset="0"/>
                <a:ea typeface="Courier" charset="0"/>
                <a:cs typeface="Courier" charset="0"/>
              </a:rPr>
              <a:t> || q</a:t>
            </a:r>
            <a:r>
              <a:rPr lang="en-US" alt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endParaRPr lang="en-US" altLang="en-US" sz="2400" b="1" dirty="0">
              <a:latin typeface="Courier" charset="0"/>
              <a:ea typeface="Courier" charset="0"/>
              <a:cs typeface="Courier" charset="0"/>
            </a:endParaRPr>
          </a:p>
          <a:p>
            <a:pPr marL="457200" lvl="1" indent="0">
              <a:spcBef>
                <a:spcPct val="0"/>
              </a:spcBef>
              <a:buClr>
                <a:schemeClr val="bg2"/>
              </a:buClr>
              <a:buNone/>
            </a:pPr>
            <a:r>
              <a:rPr lang="en-US" altLang="en-US" sz="2500" b="1" dirty="0">
                <a:latin typeface="Courier New" charset="0"/>
              </a:rPr>
              <a:t>	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Boolean Expressions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28393" y="1620454"/>
            <a:ext cx="5343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7FF"/>
                </a:solidFill>
              </a:rPr>
              <a:t>I</a:t>
            </a:r>
            <a:r>
              <a:rPr lang="en-US" sz="2400" dirty="0" smtClean="0">
                <a:solidFill>
                  <a:srgbClr val="0027FF"/>
                </a:solidFill>
              </a:rPr>
              <a:t>f p is true then !p is false (and vice versa)</a:t>
            </a:r>
            <a:endParaRPr lang="en-US" sz="2400" dirty="0">
              <a:solidFill>
                <a:srgbClr val="0027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53472" y="2918748"/>
            <a:ext cx="4942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27FF"/>
                </a:solidFill>
              </a:rPr>
              <a:t>Evaluates to true if both sides are true</a:t>
            </a:r>
            <a:endParaRPr lang="en-US" sz="2400" dirty="0">
              <a:solidFill>
                <a:srgbClr val="0027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32254" y="4240192"/>
            <a:ext cx="5899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27FF"/>
                </a:solidFill>
              </a:rPr>
              <a:t>Evaluates to true if either p or q (or both) are true</a:t>
            </a:r>
            <a:endParaRPr lang="en-US" sz="2400" dirty="0">
              <a:solidFill>
                <a:srgbClr val="0027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609" y="5613722"/>
            <a:ext cx="6268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b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oolean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p = (x != 1) || (x != 2);</a:t>
            </a: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b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oolean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p = (x != 1) &amp;&amp; (X != 2);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33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834" y="458727"/>
            <a:ext cx="6194385" cy="46974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92728" y="5683169"/>
            <a:ext cx="4051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*know your </a:t>
            </a:r>
            <a:r>
              <a:rPr lang="en-US" sz="2400" smtClean="0"/>
              <a:t>logical precedence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392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5076" y="5410340"/>
            <a:ext cx="154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Chalkboard"/>
                <a:cs typeface="Chalkboard"/>
              </a:rPr>
              <a:t>Booleans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00602" y="5031885"/>
            <a:ext cx="995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Scope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53403" y="4353705"/>
            <a:ext cx="1771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Game Show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186046">
            <a:off x="5747475" y="3344645"/>
            <a:ext cx="1269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For Loops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90014" y="1364075"/>
            <a:ext cx="1173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Simple Java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The River of Java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584" y="4595283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15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5076" y="5410340"/>
            <a:ext cx="154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Chalkboard"/>
                <a:cs typeface="Chalkboard"/>
              </a:rPr>
              <a:t>Booleans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00602" y="5031885"/>
            <a:ext cx="995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Scope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53403" y="4353705"/>
            <a:ext cx="1771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Game Show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186046">
            <a:off x="5747475" y="3344645"/>
            <a:ext cx="1269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For Loops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90014" y="1364075"/>
            <a:ext cx="1173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Simple Java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The River of Java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7392" y="4345902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9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5525" y="684213"/>
            <a:ext cx="10169525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TextBox 6"/>
          <p:cNvSpPr txBox="1">
            <a:spLocks noChangeArrowheads="1"/>
          </p:cNvSpPr>
          <p:nvPr/>
        </p:nvSpPr>
        <p:spPr bwMode="auto">
          <a:xfrm>
            <a:off x="4864100" y="5440363"/>
            <a:ext cx="21145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By Chris</a:t>
            </a:r>
          </a:p>
        </p:txBody>
      </p:sp>
    </p:spTree>
    <p:extLst>
      <p:ext uri="{BB962C8B-B14F-4D97-AF65-F5344CB8AC3E}">
        <p14:creationId xmlns:p14="http://schemas.microsoft.com/office/powerpoint/2010/main" val="70811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Once upon a time…</a:t>
            </a:r>
          </a:p>
        </p:txBody>
      </p:sp>
    </p:spTree>
    <p:extLst>
      <p:ext uri="{BB962C8B-B14F-4D97-AF65-F5344CB8AC3E}">
        <p14:creationId xmlns:p14="http://schemas.microsoft.com/office/powerpoint/2010/main" val="204889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50" t="-737" r="-40" b="-3275"/>
          <a:stretch/>
        </p:blipFill>
        <p:spPr>
          <a:xfrm>
            <a:off x="795647" y="-1"/>
            <a:ext cx="6911439" cy="705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6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58850" y="1312863"/>
            <a:ext cx="7353300" cy="7937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686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6869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6870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36871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smtClean="0">
                <a:latin typeface="Calibri"/>
                <a:cs typeface="Calibri"/>
              </a:rPr>
              <a:t>X was looking for love!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518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1819275"/>
            <a:ext cx="7353300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789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893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7894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37895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smtClean="0">
                <a:latin typeface="Calibri"/>
                <a:cs typeface="Calibri"/>
              </a:rPr>
              <a:t>X was looking for love!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453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1819275"/>
            <a:ext cx="7353300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891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917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8918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38919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3" name="TextBox 2"/>
          <p:cNvSpPr txBox="1"/>
          <p:nvPr/>
        </p:nvSpPr>
        <p:spPr>
          <a:xfrm>
            <a:off x="4805363" y="836613"/>
            <a:ext cx="2906712" cy="10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x was definitely</a:t>
            </a:r>
          </a:p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looking for love</a:t>
            </a:r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smtClean="0">
                <a:latin typeface="Calibri"/>
                <a:cs typeface="Calibri"/>
              </a:rPr>
              <a:t>X was looking for love!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877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994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941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9942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39943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39944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5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39946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smtClean="0">
                <a:latin typeface="Calibri"/>
                <a:cs typeface="Calibri"/>
              </a:rPr>
              <a:t>And met y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717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096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965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0966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0967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0968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9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0970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5584825" y="5021263"/>
            <a:ext cx="1647825" cy="5540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Hi, I’m y</a:t>
            </a: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smtClean="0">
                <a:latin typeface="Calibri"/>
                <a:cs typeface="Calibri"/>
              </a:rPr>
              <a:t>And met y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887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41986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</a:rPr>
              <a:t>“Wow!”</a:t>
            </a:r>
          </a:p>
        </p:txBody>
      </p:sp>
    </p:spTree>
    <p:extLst>
      <p:ext uri="{BB962C8B-B14F-4D97-AF65-F5344CB8AC3E}">
        <p14:creationId xmlns:p14="http://schemas.microsoft.com/office/powerpoint/2010/main" val="3444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403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4037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4038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4039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404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41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4042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938213" y="5035550"/>
            <a:ext cx="1017587" cy="5540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Wow</a:t>
            </a: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smtClean="0">
                <a:latin typeface="Calibri"/>
                <a:cs typeface="Calibri"/>
              </a:rPr>
              <a:t>And met y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498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506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061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5062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5063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5064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5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5066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5556250" y="5049838"/>
            <a:ext cx="3260725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We have so much in common</a:t>
            </a: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smtClean="0">
                <a:latin typeface="Calibri"/>
                <a:cs typeface="Calibri"/>
              </a:rPr>
              <a:t>And met y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27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608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6085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6086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6087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6088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9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6090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5556250" y="5049838"/>
            <a:ext cx="3260725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We both have value 5!</a:t>
            </a: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smtClean="0">
                <a:latin typeface="Calibri"/>
                <a:cs typeface="Calibri"/>
              </a:rPr>
              <a:t>And met y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387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710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7109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7110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7111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7112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3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7114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5556250" y="5049838"/>
            <a:ext cx="3260725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Maybe one day we can…</a:t>
            </a: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smtClean="0">
                <a:latin typeface="Calibri"/>
                <a:cs typeface="Calibri"/>
              </a:rPr>
              <a:t>And met y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268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Let’s fix an old program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55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813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8133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8134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8135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8136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7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8138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5556250" y="5049838"/>
            <a:ext cx="3260725" cy="554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println</a:t>
            </a: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 together?</a:t>
            </a: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smtClean="0">
                <a:latin typeface="Calibri"/>
                <a:cs typeface="Calibri"/>
              </a:rPr>
              <a:t>And met y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42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915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9157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9158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9159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916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61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9162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smtClean="0">
                <a:latin typeface="Calibri"/>
                <a:cs typeface="Calibri"/>
              </a:rPr>
              <a:t>They got along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036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5017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It was a beautiful match…</a:t>
            </a:r>
          </a:p>
        </p:txBody>
      </p:sp>
    </p:spTree>
    <p:extLst>
      <p:ext uri="{BB962C8B-B14F-4D97-AF65-F5344CB8AC3E}">
        <p14:creationId xmlns:p14="http://schemas.microsoft.com/office/powerpoint/2010/main" val="116532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52226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But then tragedy struck.</a:t>
            </a:r>
          </a:p>
        </p:txBody>
      </p:sp>
    </p:spTree>
    <p:extLst>
      <p:ext uri="{BB962C8B-B14F-4D97-AF65-F5344CB8AC3E}">
        <p14:creationId xmlns:p14="http://schemas.microsoft.com/office/powerpoint/2010/main" val="423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pic>
        <p:nvPicPr>
          <p:cNvPr id="5427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4276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4277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54278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54279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80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54281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Rounded Rectangle 13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smtClean="0">
                <a:latin typeface="Calibri"/>
                <a:cs typeface="Calibri"/>
              </a:rPr>
              <a:t>Tragedy Struck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053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39825" y="3117850"/>
            <a:ext cx="677863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530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5301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5302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55303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55304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5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55306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smtClean="0">
                <a:latin typeface="Calibri"/>
                <a:cs typeface="Calibri"/>
              </a:rPr>
              <a:t>Tragedy Struck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187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39825" y="3117850"/>
            <a:ext cx="677863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632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6325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6326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56327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5632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smtClean="0">
                <a:latin typeface="Calibri"/>
                <a:cs typeface="Calibri"/>
              </a:rPr>
              <a:t>Tragedy Struck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348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261643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57346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Noooooooooooooooo!</a:t>
            </a:r>
          </a:p>
        </p:txBody>
      </p:sp>
    </p:spTree>
    <p:extLst>
      <p:ext uri="{BB962C8B-B14F-4D97-AF65-F5344CB8AC3E}">
        <p14:creationId xmlns:p14="http://schemas.microsoft.com/office/powerpoint/2010/main" val="25224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59394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You see…</a:t>
            </a:r>
          </a:p>
        </p:txBody>
      </p:sp>
    </p:spTree>
    <p:extLst>
      <p:ext uri="{BB962C8B-B14F-4D97-AF65-F5344CB8AC3E}">
        <p14:creationId xmlns:p14="http://schemas.microsoft.com/office/powerpoint/2010/main" val="204985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39825" y="3117850"/>
            <a:ext cx="677863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144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1445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1446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1447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144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When a program exits a code block</a:t>
            </a:r>
            <a:r>
              <a:rPr lang="mr-IN" sz="4600" dirty="0" smtClean="0">
                <a:latin typeface="Calibri"/>
                <a:cs typeface="Calibri"/>
              </a:rPr>
              <a:t>…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944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>
            <a:normAutofit lnSpcReduction="10000"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Char char="•"/>
            </a:pPr>
            <a:r>
              <a:rPr lang="en-US" altLang="en-US" sz="3200" dirty="0">
                <a:latin typeface="Times New Roman" charset="0"/>
              </a:rPr>
              <a:t>Operations on numerical types</a:t>
            </a:r>
            <a:endParaRPr lang="en-US" altLang="en-US" sz="2500" b="1" dirty="0">
              <a:latin typeface="Courier New" charset="0"/>
            </a:endParaRPr>
          </a:p>
          <a:p>
            <a:pPr lvl="1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altLang="en-US" sz="1200" dirty="0">
              <a:latin typeface="Times New Roman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Char char="•"/>
            </a:pPr>
            <a:r>
              <a:rPr lang="en-US" altLang="en-US" sz="3200" dirty="0">
                <a:latin typeface="Times New Roman" charset="0"/>
              </a:rPr>
              <a:t>Operations:</a:t>
            </a:r>
          </a:p>
          <a:p>
            <a:pPr lvl="1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500" dirty="0">
                <a:latin typeface="Times New Roman" charset="0"/>
              </a:rPr>
              <a:t>	</a:t>
            </a:r>
            <a:r>
              <a:rPr lang="en-US" altLang="en-US" sz="2500" b="1" dirty="0">
                <a:latin typeface="Courier New" charset="0"/>
              </a:rPr>
              <a:t>+	</a:t>
            </a:r>
            <a:r>
              <a:rPr lang="en-US" altLang="en-US" sz="2500" dirty="0">
                <a:latin typeface="Times New Roman" charset="0"/>
              </a:rPr>
              <a:t>“addition”</a:t>
            </a:r>
            <a:endParaRPr lang="en-US" altLang="en-US" sz="2500" b="1" dirty="0">
              <a:latin typeface="Courier New" charset="0"/>
            </a:endParaRPr>
          </a:p>
          <a:p>
            <a:pPr lvl="1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500" b="1" dirty="0">
                <a:latin typeface="Courier New" charset="0"/>
              </a:rPr>
              <a:t>	-	</a:t>
            </a:r>
            <a:r>
              <a:rPr lang="en-US" altLang="en-US" sz="2500" dirty="0">
                <a:latin typeface="Times New Roman" charset="0"/>
              </a:rPr>
              <a:t>“subtraction”</a:t>
            </a:r>
            <a:endParaRPr lang="en-US" altLang="en-US" sz="2500" b="1" dirty="0">
              <a:latin typeface="Courier New" charset="0"/>
            </a:endParaRPr>
          </a:p>
          <a:p>
            <a:pPr lvl="1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500" b="1" dirty="0">
                <a:latin typeface="Courier New" charset="0"/>
              </a:rPr>
              <a:t>	*	</a:t>
            </a:r>
            <a:r>
              <a:rPr lang="en-US" altLang="en-US" sz="2500" dirty="0">
                <a:latin typeface="Times New Roman" charset="0"/>
              </a:rPr>
              <a:t>“multiplication”</a:t>
            </a:r>
            <a:endParaRPr lang="en-US" altLang="en-US" sz="2500" b="1" dirty="0">
              <a:latin typeface="Courier New" charset="0"/>
            </a:endParaRPr>
          </a:p>
          <a:p>
            <a:pPr lvl="1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500" b="1" dirty="0">
                <a:latin typeface="Courier New" charset="0"/>
              </a:rPr>
              <a:t>	/	</a:t>
            </a:r>
            <a:r>
              <a:rPr lang="en-US" altLang="en-US" sz="2500" dirty="0">
                <a:latin typeface="Times New Roman" charset="0"/>
              </a:rPr>
              <a:t>“division”	        (different for </a:t>
            </a:r>
            <a:r>
              <a:rPr lang="en-US" altLang="en-US" sz="2400" b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altLang="en-US" sz="2400" dirty="0">
                <a:latin typeface="Times New Roman" charset="0"/>
              </a:rPr>
              <a:t> </a:t>
            </a:r>
            <a:r>
              <a:rPr lang="en-US" altLang="en-US" sz="2500" dirty="0">
                <a:latin typeface="Times New Roman" charset="0"/>
              </a:rPr>
              <a:t>vs. </a:t>
            </a:r>
            <a:r>
              <a:rPr lang="en-US" altLang="en-US" sz="2400" b="1" dirty="0">
                <a:latin typeface="Courier New" charset="0"/>
                <a:ea typeface="Courier New" charset="0"/>
                <a:cs typeface="Courier New" charset="0"/>
              </a:rPr>
              <a:t>double</a:t>
            </a:r>
            <a:r>
              <a:rPr lang="en-US" altLang="en-US" sz="2500" dirty="0">
                <a:latin typeface="Times New Roman" charset="0"/>
              </a:rPr>
              <a:t>)</a:t>
            </a:r>
            <a:endParaRPr lang="en-US" altLang="en-US" sz="2500" b="1" dirty="0">
              <a:latin typeface="Courier New" charset="0"/>
            </a:endParaRPr>
          </a:p>
          <a:p>
            <a:pPr lvl="1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500" b="1" dirty="0">
                <a:latin typeface="Courier New" charset="0"/>
              </a:rPr>
              <a:t>	%	</a:t>
            </a:r>
            <a:r>
              <a:rPr lang="en-US" altLang="en-US" sz="2500" dirty="0">
                <a:latin typeface="Times New Roman" charset="0"/>
              </a:rPr>
              <a:t>“remainder”</a:t>
            </a:r>
          </a:p>
          <a:p>
            <a:pPr lvl="1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altLang="en-US" sz="1200" dirty="0">
              <a:latin typeface="Times New Roman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Char char="•"/>
            </a:pPr>
            <a:r>
              <a:rPr lang="en-US" altLang="en-US" sz="3200" dirty="0">
                <a:latin typeface="Times New Roman" charset="0"/>
              </a:rPr>
              <a:t>Precedence (in order):</a:t>
            </a:r>
          </a:p>
          <a:p>
            <a:pPr lvl="1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500" dirty="0">
                <a:latin typeface="Times New Roman" charset="0"/>
              </a:rPr>
              <a:t>	</a:t>
            </a:r>
            <a:r>
              <a:rPr lang="en-US" altLang="en-US" sz="2500" b="1" dirty="0">
                <a:latin typeface="Courier New" charset="0"/>
              </a:rPr>
              <a:t>()	</a:t>
            </a:r>
            <a:r>
              <a:rPr lang="en-US" altLang="en-US" sz="2500" dirty="0">
                <a:latin typeface="Times New Roman" charset="0"/>
              </a:rPr>
              <a:t>highest</a:t>
            </a:r>
            <a:endParaRPr lang="en-US" altLang="en-US" sz="2500" b="1" dirty="0">
              <a:latin typeface="Courier New" charset="0"/>
            </a:endParaRPr>
          </a:p>
          <a:p>
            <a:pPr lvl="1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500" b="1" dirty="0">
                <a:latin typeface="Courier New" charset="0"/>
              </a:rPr>
              <a:t>	*</a:t>
            </a:r>
            <a:r>
              <a:rPr lang="en-US" altLang="en-US" sz="2500" b="1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en-US" sz="2500" b="1" dirty="0">
                <a:latin typeface="Courier New" charset="0"/>
              </a:rPr>
              <a:t>/</a:t>
            </a:r>
            <a:r>
              <a:rPr lang="en-US" altLang="en-US" sz="2500" b="1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en-US" sz="2500" b="1" dirty="0">
                <a:latin typeface="Courier New" charset="0"/>
              </a:rPr>
              <a:t>%	</a:t>
            </a:r>
          </a:p>
          <a:p>
            <a:pPr lvl="1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500" b="1" dirty="0">
                <a:latin typeface="Courier New" charset="0"/>
              </a:rPr>
              <a:t>	+</a:t>
            </a:r>
            <a:r>
              <a:rPr lang="en-US" altLang="en-US" sz="2500" b="1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en-US" sz="2500" b="1" dirty="0">
                <a:latin typeface="Courier New" charset="0"/>
              </a:rPr>
              <a:t>- 	</a:t>
            </a:r>
            <a:r>
              <a:rPr lang="en-US" altLang="en-US" sz="2500" dirty="0">
                <a:latin typeface="Times New Roman" charset="0"/>
              </a:rPr>
              <a:t>lowest</a:t>
            </a:r>
          </a:p>
          <a:p>
            <a:pPr lvl="1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altLang="en-US" sz="600" dirty="0">
              <a:latin typeface="Times New Roman" charset="0"/>
            </a:endParaRPr>
          </a:p>
          <a:p>
            <a:pPr lvl="1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500" dirty="0">
                <a:latin typeface="Times New Roman" charset="0"/>
              </a:rPr>
              <a:t>Operators in same precedence category evaluated left to right</a:t>
            </a:r>
            <a:endParaRPr lang="en-US" altLang="en-US" sz="2500" dirty="0">
              <a:latin typeface="Courier New" charset="0"/>
            </a:endParaRPr>
          </a:p>
          <a:p>
            <a:pPr lvl="1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altLang="en-US" sz="2500" b="1" dirty="0"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Review: Operations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1531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39825" y="3117850"/>
            <a:ext cx="677863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246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2469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2470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2471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247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>
                <a:latin typeface="Calibri"/>
                <a:cs typeface="Calibri"/>
              </a:rPr>
              <a:t>All variables declared inside that block..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51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39825" y="3117850"/>
            <a:ext cx="677863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349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3493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3494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3495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349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Get deleted from memory!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91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pic>
        <p:nvPicPr>
          <p:cNvPr id="6451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4516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4517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4518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451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20" name="Rounded Rectangle 10"/>
          <p:cNvSpPr>
            <a:spLocks noChangeArrowheads="1"/>
          </p:cNvSpPr>
          <p:nvPr/>
        </p:nvSpPr>
        <p:spPr bwMode="auto">
          <a:xfrm>
            <a:off x="1255713" y="1905000"/>
            <a:ext cx="5165725" cy="1976438"/>
          </a:xfrm>
          <a:prstGeom prst="roundRect">
            <a:avLst>
              <a:gd name="adj" fmla="val 16667"/>
            </a:avLst>
          </a:prstGeom>
          <a:solidFill>
            <a:srgbClr val="D4DDF8">
              <a:alpha val="45882"/>
            </a:srgbClr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Since y was declared in the if-block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071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39825" y="3117850"/>
            <a:ext cx="677863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554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5541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5542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5543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554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It gets deleted from memory here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51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082675" y="3724275"/>
            <a:ext cx="5483225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656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6565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6566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6567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656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And doesn’t exist here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97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082675" y="3724275"/>
            <a:ext cx="5483225" cy="7921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758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7589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7590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7591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759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ounded Rectangle 7"/>
          <p:cNvSpPr/>
          <p:nvPr/>
        </p:nvSpPr>
        <p:spPr bwMode="auto">
          <a:xfrm>
            <a:off x="2006600" y="1009650"/>
            <a:ext cx="4400550" cy="22955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solidFill>
                  <a:srgbClr val="FF0000"/>
                </a:solidFill>
                <a:latin typeface="Courier"/>
                <a:cs typeface="Courier"/>
              </a:rPr>
              <a:t>Error. Undefined variable y.</a:t>
            </a:r>
          </a:p>
        </p:txBody>
      </p:sp>
      <p:sp>
        <p:nvSpPr>
          <p:cNvPr id="11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smtClean="0">
                <a:latin typeface="Calibri"/>
                <a:cs typeface="Calibri"/>
              </a:rPr>
              <a:t>And doesn’t exist here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776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chemeClr val="tx1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68610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183895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706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Sad times </a:t>
            </a:r>
            <a:r>
              <a:rPr lang="en-US" sz="3600">
                <a:solidFill>
                  <a:schemeClr val="bg1"/>
                </a:solidFill>
                <a:sym typeface="Wingdings" charset="0"/>
              </a:rPr>
              <a:t></a:t>
            </a:r>
            <a:endParaRPr lang="en-US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17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>
                <a:latin typeface="Calibri"/>
                <a:cs typeface="Calibri"/>
              </a:rPr>
              <a:t>Variables have a lifetime (called scope)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041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sp>
        <p:nvSpPr>
          <p:cNvPr id="73731" name="Oval 1"/>
          <p:cNvSpPr>
            <a:spLocks noChangeArrowheads="1"/>
          </p:cNvSpPr>
          <p:nvPr/>
        </p:nvSpPr>
        <p:spPr bwMode="auto">
          <a:xfrm>
            <a:off x="2800350" y="1817688"/>
            <a:ext cx="649288" cy="649287"/>
          </a:xfrm>
          <a:prstGeom prst="ellipse">
            <a:avLst/>
          </a:prstGeom>
          <a:noFill/>
          <a:ln w="76200">
            <a:solidFill>
              <a:srgbClr val="008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>
                <a:latin typeface="Calibri"/>
                <a:cs typeface="Calibri"/>
              </a:rPr>
              <a:t>Variables have a lifetime (called scope)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422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 typeface="Monotype Sorts" charset="2"/>
              <a:buNone/>
            </a:pPr>
            <a:r>
              <a:rPr lang="en-US" altLang="en-US" sz="2400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altLang="en-US" sz="2500" b="1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altLang="en-US" sz="2500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en-US" sz="2500" b="1" dirty="0">
                <a:latin typeface="Courier New" charset="0"/>
                <a:ea typeface="Courier New" charset="0"/>
                <a:cs typeface="Courier New" charset="0"/>
              </a:rPr>
              <a:t>x = 3;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 typeface="Monotype Sorts" charset="2"/>
              <a:buNone/>
            </a:pPr>
            <a:endParaRPr lang="en-US" altLang="en-US" sz="2500" b="1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 typeface="Monotype Sorts" charset="2"/>
              <a:buNone/>
            </a:pPr>
            <a:r>
              <a:rPr lang="en-US" altLang="en-US" sz="2500" b="1" dirty="0">
                <a:latin typeface="Courier New" charset="0"/>
                <a:ea typeface="Courier New" charset="0"/>
                <a:cs typeface="Courier New" charset="0"/>
              </a:rPr>
              <a:t>	x = x + 1;		x += 1;		x++;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 typeface="Monotype Sorts" charset="2"/>
              <a:buNone/>
            </a:pPr>
            <a:endParaRPr lang="en-US" altLang="en-US" sz="2500" b="1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 typeface="Monotype Sorts" charset="2"/>
              <a:buNone/>
            </a:pPr>
            <a:r>
              <a:rPr lang="en-US" altLang="en-US" sz="2500" b="1" dirty="0">
                <a:latin typeface="Courier New" charset="0"/>
                <a:ea typeface="Courier New" charset="0"/>
                <a:cs typeface="Courier New" charset="0"/>
              </a:rPr>
              <a:t>	x = x + 5;		x +=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 typeface="Monotype Sorts" charset="2"/>
              <a:buNone/>
            </a:pPr>
            <a:endParaRPr lang="en-US" altLang="en-US" sz="2500" b="1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 typeface="Monotype Sorts" charset="2"/>
              <a:buNone/>
            </a:pPr>
            <a:r>
              <a:rPr lang="en-US" altLang="en-US" sz="2500" b="1" dirty="0">
                <a:latin typeface="Courier New" charset="0"/>
                <a:ea typeface="Courier New" charset="0"/>
                <a:cs typeface="Courier New" charset="0"/>
              </a:rPr>
              <a:t>	x = x – 1;		x -= 1;		x--;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 typeface="Monotype Sorts" charset="2"/>
              <a:buNone/>
            </a:pPr>
            <a:r>
              <a:rPr lang="en-US" altLang="en-US" sz="2500" b="1" dirty="0">
                <a:latin typeface="Courier New" charset="0"/>
                <a:ea typeface="Courier New" charset="0"/>
                <a:cs typeface="Courier New" charset="0"/>
              </a:rPr>
              <a:t>	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 typeface="Monotype Sorts" charset="2"/>
              <a:buNone/>
            </a:pPr>
            <a:r>
              <a:rPr lang="en-US" altLang="en-US" sz="2500" b="1" dirty="0">
                <a:latin typeface="Courier New" charset="0"/>
                <a:ea typeface="Courier New" charset="0"/>
                <a:cs typeface="Courier New" charset="0"/>
              </a:rPr>
              <a:t>	x = x * 3;		x *= 3;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 typeface="Monotype Sorts" charset="2"/>
              <a:buNone/>
            </a:pPr>
            <a:endParaRPr lang="en-US" altLang="en-US" sz="2500" b="1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 typeface="Monotype Sorts" charset="2"/>
              <a:buNone/>
            </a:pPr>
            <a:r>
              <a:rPr lang="en-US" altLang="en-US" sz="2500" b="1" dirty="0">
                <a:latin typeface="Courier New" charset="0"/>
                <a:ea typeface="Courier New" charset="0"/>
                <a:cs typeface="Courier New" charset="0"/>
              </a:rPr>
              <a:t>	x = x / 2;		x /= 2;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Expressions Short Hand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4853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5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5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5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488" y="3333750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6" name="Rectangle 7"/>
          <p:cNvSpPr>
            <a:spLocks noChangeArrowheads="1"/>
          </p:cNvSpPr>
          <p:nvPr/>
        </p:nvSpPr>
        <p:spPr bwMode="auto">
          <a:xfrm>
            <a:off x="7693025" y="4265613"/>
            <a:ext cx="4238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v</a:t>
            </a:r>
            <a:endParaRPr lang="en-US" sz="4000"/>
          </a:p>
        </p:txBody>
      </p:sp>
      <p:sp>
        <p:nvSpPr>
          <p:cNvPr id="11" name="TextBox 10"/>
          <p:cNvSpPr txBox="1"/>
          <p:nvPr/>
        </p:nvSpPr>
        <p:spPr>
          <a:xfrm>
            <a:off x="5924550" y="2028825"/>
            <a:ext cx="246819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27FF"/>
                </a:solidFill>
                <a:latin typeface="+mj-lt"/>
              </a:rPr>
              <a:t>Comes to life here</a:t>
            </a:r>
          </a:p>
        </p:txBody>
      </p:sp>
      <p:sp>
        <p:nvSpPr>
          <p:cNvPr id="74759" name="Rectangle 12"/>
          <p:cNvSpPr>
            <a:spLocks noChangeArrowheads="1"/>
          </p:cNvSpPr>
          <p:nvPr/>
        </p:nvSpPr>
        <p:spPr bwMode="auto">
          <a:xfrm>
            <a:off x="7680325" y="3560763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8</a:t>
            </a:r>
            <a:endParaRPr lang="en-US" sz="4000"/>
          </a:p>
        </p:txBody>
      </p:sp>
      <p:sp>
        <p:nvSpPr>
          <p:cNvPr id="9" name="TextBox 8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err="1" smtClean="0">
                <a:latin typeface="Calibri"/>
                <a:cs typeface="Calibri"/>
              </a:rPr>
              <a:t>Vars</a:t>
            </a:r>
            <a:r>
              <a:rPr lang="en-US" dirty="0" smtClean="0">
                <a:latin typeface="Calibri"/>
                <a:cs typeface="Calibri"/>
              </a:rPr>
              <a:t> come to existence when declared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4722471" y="2048348"/>
            <a:ext cx="1192192" cy="312887"/>
          </a:xfrm>
          <a:custGeom>
            <a:avLst/>
            <a:gdLst>
              <a:gd name="connsiteX0" fmla="*/ 1192192 w 1192192"/>
              <a:gd name="connsiteY0" fmla="*/ 243439 h 312887"/>
              <a:gd name="connsiteX1" fmla="*/ 1145894 w 1192192"/>
              <a:gd name="connsiteY1" fmla="*/ 278163 h 312887"/>
              <a:gd name="connsiteX2" fmla="*/ 1006997 w 1192192"/>
              <a:gd name="connsiteY2" fmla="*/ 312887 h 312887"/>
              <a:gd name="connsiteX3" fmla="*/ 763929 w 1192192"/>
              <a:gd name="connsiteY3" fmla="*/ 301313 h 312887"/>
              <a:gd name="connsiteX4" fmla="*/ 729205 w 1192192"/>
              <a:gd name="connsiteY4" fmla="*/ 289738 h 312887"/>
              <a:gd name="connsiteX5" fmla="*/ 682906 w 1192192"/>
              <a:gd name="connsiteY5" fmla="*/ 278163 h 312887"/>
              <a:gd name="connsiteX6" fmla="*/ 648182 w 1192192"/>
              <a:gd name="connsiteY6" fmla="*/ 255014 h 312887"/>
              <a:gd name="connsiteX7" fmla="*/ 578734 w 1192192"/>
              <a:gd name="connsiteY7" fmla="*/ 231865 h 312887"/>
              <a:gd name="connsiteX8" fmla="*/ 520861 w 1192192"/>
              <a:gd name="connsiteY8" fmla="*/ 197141 h 312887"/>
              <a:gd name="connsiteX9" fmla="*/ 462987 w 1192192"/>
              <a:gd name="connsiteY9" fmla="*/ 139267 h 312887"/>
              <a:gd name="connsiteX10" fmla="*/ 393539 w 1192192"/>
              <a:gd name="connsiteY10" fmla="*/ 116118 h 312887"/>
              <a:gd name="connsiteX11" fmla="*/ 57873 w 1192192"/>
              <a:gd name="connsiteY11" fmla="*/ 92968 h 312887"/>
              <a:gd name="connsiteX12" fmla="*/ 92597 w 1192192"/>
              <a:gd name="connsiteY12" fmla="*/ 69819 h 312887"/>
              <a:gd name="connsiteX13" fmla="*/ 138896 w 1192192"/>
              <a:gd name="connsiteY13" fmla="*/ 23520 h 312887"/>
              <a:gd name="connsiteX14" fmla="*/ 173620 w 1192192"/>
              <a:gd name="connsiteY14" fmla="*/ 371 h 312887"/>
              <a:gd name="connsiteX15" fmla="*/ 92597 w 1192192"/>
              <a:gd name="connsiteY15" fmla="*/ 23520 h 312887"/>
              <a:gd name="connsiteX16" fmla="*/ 34724 w 1192192"/>
              <a:gd name="connsiteY16" fmla="*/ 69819 h 312887"/>
              <a:gd name="connsiteX17" fmla="*/ 0 w 1192192"/>
              <a:gd name="connsiteY17" fmla="*/ 81394 h 312887"/>
              <a:gd name="connsiteX18" fmla="*/ 11575 w 1192192"/>
              <a:gd name="connsiteY18" fmla="*/ 116118 h 312887"/>
              <a:gd name="connsiteX19" fmla="*/ 115747 w 1192192"/>
              <a:gd name="connsiteY19" fmla="*/ 173991 h 312887"/>
              <a:gd name="connsiteX20" fmla="*/ 138896 w 1192192"/>
              <a:gd name="connsiteY20" fmla="*/ 197141 h 312887"/>
              <a:gd name="connsiteX21" fmla="*/ 185195 w 1192192"/>
              <a:gd name="connsiteY21" fmla="*/ 231865 h 31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92192" h="312887">
                <a:moveTo>
                  <a:pt x="1192192" y="243439"/>
                </a:moveTo>
                <a:cubicBezTo>
                  <a:pt x="1176759" y="255014"/>
                  <a:pt x="1163148" y="269536"/>
                  <a:pt x="1145894" y="278163"/>
                </a:cubicBezTo>
                <a:cubicBezTo>
                  <a:pt x="1100035" y="301093"/>
                  <a:pt x="1056414" y="304651"/>
                  <a:pt x="1006997" y="312887"/>
                </a:cubicBezTo>
                <a:cubicBezTo>
                  <a:pt x="925974" y="309029"/>
                  <a:pt x="844763" y="308049"/>
                  <a:pt x="763929" y="301313"/>
                </a:cubicBezTo>
                <a:cubicBezTo>
                  <a:pt x="751770" y="300300"/>
                  <a:pt x="740936" y="293090"/>
                  <a:pt x="729205" y="289738"/>
                </a:cubicBezTo>
                <a:cubicBezTo>
                  <a:pt x="713909" y="285368"/>
                  <a:pt x="698339" y="282021"/>
                  <a:pt x="682906" y="278163"/>
                </a:cubicBezTo>
                <a:cubicBezTo>
                  <a:pt x="671331" y="270447"/>
                  <a:pt x="660894" y="260664"/>
                  <a:pt x="648182" y="255014"/>
                </a:cubicBezTo>
                <a:cubicBezTo>
                  <a:pt x="625884" y="245104"/>
                  <a:pt x="578734" y="231865"/>
                  <a:pt x="578734" y="231865"/>
                </a:cubicBezTo>
                <a:cubicBezTo>
                  <a:pt x="479771" y="132898"/>
                  <a:pt x="641054" y="287285"/>
                  <a:pt x="520861" y="197141"/>
                </a:cubicBezTo>
                <a:cubicBezTo>
                  <a:pt x="499035" y="180772"/>
                  <a:pt x="488869" y="147894"/>
                  <a:pt x="462987" y="139267"/>
                </a:cubicBezTo>
                <a:cubicBezTo>
                  <a:pt x="439838" y="131551"/>
                  <a:pt x="417608" y="120130"/>
                  <a:pt x="393539" y="116118"/>
                </a:cubicBezTo>
                <a:cubicBezTo>
                  <a:pt x="236476" y="89940"/>
                  <a:pt x="347538" y="105562"/>
                  <a:pt x="57873" y="92968"/>
                </a:cubicBezTo>
                <a:cubicBezTo>
                  <a:pt x="69448" y="85252"/>
                  <a:pt x="82035" y="78872"/>
                  <a:pt x="92597" y="69819"/>
                </a:cubicBezTo>
                <a:cubicBezTo>
                  <a:pt x="109168" y="55615"/>
                  <a:pt x="120736" y="35627"/>
                  <a:pt x="138896" y="23520"/>
                </a:cubicBezTo>
                <a:cubicBezTo>
                  <a:pt x="150471" y="15804"/>
                  <a:pt x="183457" y="10207"/>
                  <a:pt x="173620" y="371"/>
                </a:cubicBezTo>
                <a:cubicBezTo>
                  <a:pt x="169987" y="-3261"/>
                  <a:pt x="100612" y="20849"/>
                  <a:pt x="92597" y="23520"/>
                </a:cubicBezTo>
                <a:cubicBezTo>
                  <a:pt x="71064" y="45054"/>
                  <a:pt x="63929" y="55217"/>
                  <a:pt x="34724" y="69819"/>
                </a:cubicBezTo>
                <a:cubicBezTo>
                  <a:pt x="23811" y="75275"/>
                  <a:pt x="11575" y="77536"/>
                  <a:pt x="0" y="81394"/>
                </a:cubicBezTo>
                <a:cubicBezTo>
                  <a:pt x="3858" y="92969"/>
                  <a:pt x="2948" y="107491"/>
                  <a:pt x="11575" y="116118"/>
                </a:cubicBezTo>
                <a:cubicBezTo>
                  <a:pt x="51377" y="155920"/>
                  <a:pt x="72081" y="159436"/>
                  <a:pt x="115747" y="173991"/>
                </a:cubicBezTo>
                <a:cubicBezTo>
                  <a:pt x="123463" y="181708"/>
                  <a:pt x="130375" y="190324"/>
                  <a:pt x="138896" y="197141"/>
                </a:cubicBezTo>
                <a:cubicBezTo>
                  <a:pt x="204341" y="249498"/>
                  <a:pt x="153514" y="200184"/>
                  <a:pt x="185195" y="231865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58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67325" y="2438400"/>
            <a:ext cx="3540452" cy="120032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27FF"/>
                </a:solidFill>
                <a:latin typeface="+mj-lt"/>
              </a:rPr>
              <a:t>T</a:t>
            </a:r>
            <a:r>
              <a:rPr lang="en-US" sz="2400" dirty="0" smtClean="0">
                <a:solidFill>
                  <a:srgbClr val="0027FF"/>
                </a:solidFill>
                <a:latin typeface="+mj-lt"/>
              </a:rPr>
              <a:t>his </a:t>
            </a:r>
            <a:r>
              <a:rPr lang="en-US" sz="2400" dirty="0">
                <a:solidFill>
                  <a:srgbClr val="0027FF"/>
                </a:solidFill>
                <a:latin typeface="+mj-lt"/>
              </a:rPr>
              <a:t>is the </a:t>
            </a:r>
            <a:r>
              <a:rPr lang="en-US" sz="2400" b="1" dirty="0">
                <a:solidFill>
                  <a:srgbClr val="0027FF"/>
                </a:solidFill>
                <a:latin typeface="+mj-lt"/>
              </a:rPr>
              <a:t>inner most</a:t>
            </a:r>
          </a:p>
          <a:p>
            <a:pPr>
              <a:defRPr/>
            </a:pPr>
            <a:r>
              <a:rPr lang="en-US" sz="2400" dirty="0">
                <a:solidFill>
                  <a:srgbClr val="0027FF"/>
                </a:solidFill>
                <a:latin typeface="+mj-lt"/>
              </a:rPr>
              <a:t>code block in which it was </a:t>
            </a:r>
          </a:p>
          <a:p>
            <a:pPr>
              <a:defRPr/>
            </a:pPr>
            <a:r>
              <a:rPr lang="en-US" sz="2400" dirty="0">
                <a:solidFill>
                  <a:srgbClr val="0027FF"/>
                </a:solidFill>
                <a:latin typeface="+mj-lt"/>
              </a:rPr>
              <a:t>declared….</a:t>
            </a:r>
          </a:p>
        </p:txBody>
      </p:sp>
      <p:pic>
        <p:nvPicPr>
          <p:cNvPr id="75781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488" y="3333750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2" name="Rectangle 7"/>
          <p:cNvSpPr>
            <a:spLocks noChangeArrowheads="1"/>
          </p:cNvSpPr>
          <p:nvPr/>
        </p:nvSpPr>
        <p:spPr bwMode="auto">
          <a:xfrm>
            <a:off x="7693025" y="4265613"/>
            <a:ext cx="4238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v</a:t>
            </a:r>
            <a:endParaRPr lang="en-US" sz="4000"/>
          </a:p>
        </p:txBody>
      </p:sp>
      <p:sp>
        <p:nvSpPr>
          <p:cNvPr id="75783" name="Rectangle 8"/>
          <p:cNvSpPr>
            <a:spLocks noChangeArrowheads="1"/>
          </p:cNvSpPr>
          <p:nvPr/>
        </p:nvSpPr>
        <p:spPr bwMode="auto">
          <a:xfrm>
            <a:off x="7686675" y="352425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4</a:t>
            </a:r>
            <a:endParaRPr lang="en-US" sz="4000"/>
          </a:p>
        </p:txBody>
      </p:sp>
      <p:sp>
        <p:nvSpPr>
          <p:cNvPr id="75784" name="Rounded Rectangle 11"/>
          <p:cNvSpPr>
            <a:spLocks noChangeArrowheads="1"/>
          </p:cNvSpPr>
          <p:nvPr/>
        </p:nvSpPr>
        <p:spPr bwMode="auto">
          <a:xfrm>
            <a:off x="995363" y="1976438"/>
            <a:ext cx="3997325" cy="3016250"/>
          </a:xfrm>
          <a:prstGeom prst="roundRect">
            <a:avLst>
              <a:gd name="adj" fmla="val 7457"/>
            </a:avLst>
          </a:prstGeom>
          <a:solidFill>
            <a:srgbClr val="D4DDF8">
              <a:alpha val="45882"/>
            </a:srgbClr>
          </a:solidFill>
          <a:ln w="12700">
            <a:noFill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mtClean="0">
                <a:latin typeface="Calibri"/>
                <a:cs typeface="Calibri"/>
              </a:rPr>
              <a:t>Live until end of their code block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5081286" y="2102685"/>
            <a:ext cx="821803" cy="466895"/>
          </a:xfrm>
          <a:custGeom>
            <a:avLst/>
            <a:gdLst>
              <a:gd name="connsiteX0" fmla="*/ 821803 w 821803"/>
              <a:gd name="connsiteY0" fmla="*/ 466895 h 466895"/>
              <a:gd name="connsiteX1" fmla="*/ 810228 w 821803"/>
              <a:gd name="connsiteY1" fmla="*/ 327999 h 466895"/>
              <a:gd name="connsiteX2" fmla="*/ 787079 w 821803"/>
              <a:gd name="connsiteY2" fmla="*/ 293274 h 466895"/>
              <a:gd name="connsiteX3" fmla="*/ 729205 w 821803"/>
              <a:gd name="connsiteY3" fmla="*/ 235401 h 466895"/>
              <a:gd name="connsiteX4" fmla="*/ 706056 w 821803"/>
              <a:gd name="connsiteY4" fmla="*/ 200677 h 466895"/>
              <a:gd name="connsiteX5" fmla="*/ 636608 w 821803"/>
              <a:gd name="connsiteY5" fmla="*/ 165953 h 466895"/>
              <a:gd name="connsiteX6" fmla="*/ 613458 w 821803"/>
              <a:gd name="connsiteY6" fmla="*/ 142804 h 466895"/>
              <a:gd name="connsiteX7" fmla="*/ 544010 w 821803"/>
              <a:gd name="connsiteY7" fmla="*/ 119654 h 466895"/>
              <a:gd name="connsiteX8" fmla="*/ 370390 w 821803"/>
              <a:gd name="connsiteY8" fmla="*/ 96505 h 466895"/>
              <a:gd name="connsiteX9" fmla="*/ 335666 w 821803"/>
              <a:gd name="connsiteY9" fmla="*/ 84930 h 466895"/>
              <a:gd name="connsiteX10" fmla="*/ 34724 w 821803"/>
              <a:gd name="connsiteY10" fmla="*/ 96505 h 466895"/>
              <a:gd name="connsiteX11" fmla="*/ 46299 w 821803"/>
              <a:gd name="connsiteY11" fmla="*/ 61781 h 466895"/>
              <a:gd name="connsiteX12" fmla="*/ 92598 w 821803"/>
              <a:gd name="connsiteY12" fmla="*/ 15482 h 466895"/>
              <a:gd name="connsiteX13" fmla="*/ 127322 w 821803"/>
              <a:gd name="connsiteY13" fmla="*/ 3907 h 466895"/>
              <a:gd name="connsiteX14" fmla="*/ 92598 w 821803"/>
              <a:gd name="connsiteY14" fmla="*/ 27057 h 466895"/>
              <a:gd name="connsiteX15" fmla="*/ 46299 w 821803"/>
              <a:gd name="connsiteY15" fmla="*/ 73356 h 466895"/>
              <a:gd name="connsiteX16" fmla="*/ 23149 w 821803"/>
              <a:gd name="connsiteY16" fmla="*/ 96505 h 466895"/>
              <a:gd name="connsiteX17" fmla="*/ 0 w 821803"/>
              <a:gd name="connsiteY17" fmla="*/ 131229 h 466895"/>
              <a:gd name="connsiteX18" fmla="*/ 69448 w 821803"/>
              <a:gd name="connsiteY18" fmla="*/ 212252 h 466895"/>
              <a:gd name="connsiteX19" fmla="*/ 127322 w 821803"/>
              <a:gd name="connsiteY19" fmla="*/ 235401 h 466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21803" h="466895">
                <a:moveTo>
                  <a:pt x="821803" y="466895"/>
                </a:moveTo>
                <a:cubicBezTo>
                  <a:pt x="817945" y="420596"/>
                  <a:pt x="819339" y="373556"/>
                  <a:pt x="810228" y="327999"/>
                </a:cubicBezTo>
                <a:cubicBezTo>
                  <a:pt x="807500" y="314358"/>
                  <a:pt x="796240" y="303743"/>
                  <a:pt x="787079" y="293274"/>
                </a:cubicBezTo>
                <a:cubicBezTo>
                  <a:pt x="769114" y="272742"/>
                  <a:pt x="744338" y="258101"/>
                  <a:pt x="729205" y="235401"/>
                </a:cubicBezTo>
                <a:cubicBezTo>
                  <a:pt x="721489" y="223826"/>
                  <a:pt x="715893" y="210514"/>
                  <a:pt x="706056" y="200677"/>
                </a:cubicBezTo>
                <a:cubicBezTo>
                  <a:pt x="683619" y="178240"/>
                  <a:pt x="664849" y="175367"/>
                  <a:pt x="636608" y="165953"/>
                </a:cubicBezTo>
                <a:cubicBezTo>
                  <a:pt x="628891" y="158237"/>
                  <a:pt x="623219" y="147684"/>
                  <a:pt x="613458" y="142804"/>
                </a:cubicBezTo>
                <a:cubicBezTo>
                  <a:pt x="591633" y="131891"/>
                  <a:pt x="567159" y="127370"/>
                  <a:pt x="544010" y="119654"/>
                </a:cubicBezTo>
                <a:cubicBezTo>
                  <a:pt x="465217" y="93390"/>
                  <a:pt x="521422" y="109091"/>
                  <a:pt x="370390" y="96505"/>
                </a:cubicBezTo>
                <a:cubicBezTo>
                  <a:pt x="358815" y="92647"/>
                  <a:pt x="347867" y="84930"/>
                  <a:pt x="335666" y="84930"/>
                </a:cubicBezTo>
                <a:cubicBezTo>
                  <a:pt x="235278" y="84930"/>
                  <a:pt x="134792" y="104510"/>
                  <a:pt x="34724" y="96505"/>
                </a:cubicBezTo>
                <a:cubicBezTo>
                  <a:pt x="22562" y="95532"/>
                  <a:pt x="39207" y="71709"/>
                  <a:pt x="46299" y="61781"/>
                </a:cubicBezTo>
                <a:cubicBezTo>
                  <a:pt x="58985" y="44021"/>
                  <a:pt x="71893" y="22384"/>
                  <a:pt x="92598" y="15482"/>
                </a:cubicBezTo>
                <a:cubicBezTo>
                  <a:pt x="104173" y="11624"/>
                  <a:pt x="127322" y="-8294"/>
                  <a:pt x="127322" y="3907"/>
                </a:cubicBezTo>
                <a:cubicBezTo>
                  <a:pt x="127322" y="17818"/>
                  <a:pt x="103160" y="18004"/>
                  <a:pt x="92598" y="27057"/>
                </a:cubicBezTo>
                <a:cubicBezTo>
                  <a:pt x="76027" y="41261"/>
                  <a:pt x="61732" y="57923"/>
                  <a:pt x="46299" y="73356"/>
                </a:cubicBezTo>
                <a:cubicBezTo>
                  <a:pt x="38582" y="81072"/>
                  <a:pt x="29202" y="87425"/>
                  <a:pt x="23149" y="96505"/>
                </a:cubicBezTo>
                <a:lnTo>
                  <a:pt x="0" y="131229"/>
                </a:lnTo>
                <a:cubicBezTo>
                  <a:pt x="14810" y="153445"/>
                  <a:pt x="45390" y="204233"/>
                  <a:pt x="69448" y="212252"/>
                </a:cubicBezTo>
                <a:cubicBezTo>
                  <a:pt x="112357" y="226554"/>
                  <a:pt x="93259" y="218370"/>
                  <a:pt x="127322" y="235401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44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67325" y="2438400"/>
            <a:ext cx="214659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27FF"/>
                </a:solidFill>
                <a:latin typeface="+mj-lt"/>
              </a:rPr>
              <a:t>Still alive here…</a:t>
            </a:r>
          </a:p>
        </p:txBody>
      </p:sp>
      <p:pic>
        <p:nvPicPr>
          <p:cNvPr id="77829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488" y="3333750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30" name="Rectangle 7"/>
          <p:cNvSpPr>
            <a:spLocks noChangeArrowheads="1"/>
          </p:cNvSpPr>
          <p:nvPr/>
        </p:nvSpPr>
        <p:spPr bwMode="auto">
          <a:xfrm>
            <a:off x="7693025" y="4265613"/>
            <a:ext cx="4238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v</a:t>
            </a:r>
            <a:endParaRPr lang="en-US" sz="4000"/>
          </a:p>
        </p:txBody>
      </p:sp>
      <p:sp>
        <p:nvSpPr>
          <p:cNvPr id="77831" name="Rectangle 8"/>
          <p:cNvSpPr>
            <a:spLocks noChangeArrowheads="1"/>
          </p:cNvSpPr>
          <p:nvPr/>
        </p:nvSpPr>
        <p:spPr bwMode="auto">
          <a:xfrm>
            <a:off x="7686675" y="352425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4</a:t>
            </a:r>
            <a:endParaRPr lang="en-US" sz="4000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mtClean="0">
                <a:latin typeface="Calibri"/>
                <a:cs typeface="Calibri"/>
              </a:rPr>
              <a:t>Live until end of their code block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3934088" y="2720051"/>
            <a:ext cx="1251370" cy="555584"/>
          </a:xfrm>
          <a:custGeom>
            <a:avLst/>
            <a:gdLst>
              <a:gd name="connsiteX0" fmla="*/ 1251370 w 1251370"/>
              <a:gd name="connsiteY0" fmla="*/ 0 h 555584"/>
              <a:gd name="connsiteX1" fmla="*/ 1147198 w 1251370"/>
              <a:gd name="connsiteY1" fmla="*/ 23149 h 555584"/>
              <a:gd name="connsiteX2" fmla="*/ 1019877 w 1251370"/>
              <a:gd name="connsiteY2" fmla="*/ 46298 h 555584"/>
              <a:gd name="connsiteX3" fmla="*/ 996727 w 1251370"/>
              <a:gd name="connsiteY3" fmla="*/ 69448 h 555584"/>
              <a:gd name="connsiteX4" fmla="*/ 962003 w 1251370"/>
              <a:gd name="connsiteY4" fmla="*/ 92597 h 555584"/>
              <a:gd name="connsiteX5" fmla="*/ 938854 w 1251370"/>
              <a:gd name="connsiteY5" fmla="*/ 127321 h 555584"/>
              <a:gd name="connsiteX6" fmla="*/ 915704 w 1251370"/>
              <a:gd name="connsiteY6" fmla="*/ 150471 h 555584"/>
              <a:gd name="connsiteX7" fmla="*/ 880980 w 1251370"/>
              <a:gd name="connsiteY7" fmla="*/ 208344 h 555584"/>
              <a:gd name="connsiteX8" fmla="*/ 857831 w 1251370"/>
              <a:gd name="connsiteY8" fmla="*/ 243068 h 555584"/>
              <a:gd name="connsiteX9" fmla="*/ 823107 w 1251370"/>
              <a:gd name="connsiteY9" fmla="*/ 266217 h 555584"/>
              <a:gd name="connsiteX10" fmla="*/ 765234 w 1251370"/>
              <a:gd name="connsiteY10" fmla="*/ 300941 h 555584"/>
              <a:gd name="connsiteX11" fmla="*/ 707360 w 1251370"/>
              <a:gd name="connsiteY11" fmla="*/ 347240 h 555584"/>
              <a:gd name="connsiteX12" fmla="*/ 637912 w 1251370"/>
              <a:gd name="connsiteY12" fmla="*/ 370390 h 555584"/>
              <a:gd name="connsiteX13" fmla="*/ 556889 w 1251370"/>
              <a:gd name="connsiteY13" fmla="*/ 405114 h 555584"/>
              <a:gd name="connsiteX14" fmla="*/ 371694 w 1251370"/>
              <a:gd name="connsiteY14" fmla="*/ 428263 h 555584"/>
              <a:gd name="connsiteX15" fmla="*/ 12879 w 1251370"/>
              <a:gd name="connsiteY15" fmla="*/ 416688 h 555584"/>
              <a:gd name="connsiteX16" fmla="*/ 47603 w 1251370"/>
              <a:gd name="connsiteY16" fmla="*/ 393539 h 555584"/>
              <a:gd name="connsiteX17" fmla="*/ 93902 w 1251370"/>
              <a:gd name="connsiteY17" fmla="*/ 335665 h 555584"/>
              <a:gd name="connsiteX18" fmla="*/ 128626 w 1251370"/>
              <a:gd name="connsiteY18" fmla="*/ 312516 h 555584"/>
              <a:gd name="connsiteX19" fmla="*/ 70753 w 1251370"/>
              <a:gd name="connsiteY19" fmla="*/ 370390 h 555584"/>
              <a:gd name="connsiteX20" fmla="*/ 12879 w 1251370"/>
              <a:gd name="connsiteY20" fmla="*/ 439838 h 555584"/>
              <a:gd name="connsiteX21" fmla="*/ 1304 w 1251370"/>
              <a:gd name="connsiteY21" fmla="*/ 474562 h 555584"/>
              <a:gd name="connsiteX22" fmla="*/ 36028 w 1251370"/>
              <a:gd name="connsiteY22" fmla="*/ 486136 h 555584"/>
              <a:gd name="connsiteX23" fmla="*/ 93902 w 1251370"/>
              <a:gd name="connsiteY23" fmla="*/ 532435 h 555584"/>
              <a:gd name="connsiteX24" fmla="*/ 163350 w 1251370"/>
              <a:gd name="connsiteY24" fmla="*/ 555584 h 55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51370" h="555584">
                <a:moveTo>
                  <a:pt x="1251370" y="0"/>
                </a:moveTo>
                <a:cubicBezTo>
                  <a:pt x="1209757" y="10403"/>
                  <a:pt x="1191272" y="15803"/>
                  <a:pt x="1147198" y="23149"/>
                </a:cubicBezTo>
                <a:cubicBezTo>
                  <a:pt x="1022772" y="43887"/>
                  <a:pt x="1108768" y="24076"/>
                  <a:pt x="1019877" y="46298"/>
                </a:cubicBezTo>
                <a:cubicBezTo>
                  <a:pt x="1012160" y="54015"/>
                  <a:pt x="1005249" y="62631"/>
                  <a:pt x="996727" y="69448"/>
                </a:cubicBezTo>
                <a:cubicBezTo>
                  <a:pt x="985864" y="78138"/>
                  <a:pt x="971840" y="82760"/>
                  <a:pt x="962003" y="92597"/>
                </a:cubicBezTo>
                <a:cubicBezTo>
                  <a:pt x="952166" y="102434"/>
                  <a:pt x="947544" y="116458"/>
                  <a:pt x="938854" y="127321"/>
                </a:cubicBezTo>
                <a:cubicBezTo>
                  <a:pt x="932037" y="135843"/>
                  <a:pt x="923421" y="142754"/>
                  <a:pt x="915704" y="150471"/>
                </a:cubicBezTo>
                <a:cubicBezTo>
                  <a:pt x="895604" y="210775"/>
                  <a:pt x="917297" y="162948"/>
                  <a:pt x="880980" y="208344"/>
                </a:cubicBezTo>
                <a:cubicBezTo>
                  <a:pt x="872290" y="219207"/>
                  <a:pt x="867668" y="233231"/>
                  <a:pt x="857831" y="243068"/>
                </a:cubicBezTo>
                <a:cubicBezTo>
                  <a:pt x="847994" y="252905"/>
                  <a:pt x="833970" y="257527"/>
                  <a:pt x="823107" y="266217"/>
                </a:cubicBezTo>
                <a:cubicBezTo>
                  <a:pt x="777711" y="302534"/>
                  <a:pt x="825538" y="280841"/>
                  <a:pt x="765234" y="300941"/>
                </a:cubicBezTo>
                <a:cubicBezTo>
                  <a:pt x="745992" y="320183"/>
                  <a:pt x="733643" y="335558"/>
                  <a:pt x="707360" y="347240"/>
                </a:cubicBezTo>
                <a:cubicBezTo>
                  <a:pt x="685062" y="357150"/>
                  <a:pt x="659738" y="359477"/>
                  <a:pt x="637912" y="370390"/>
                </a:cubicBezTo>
                <a:cubicBezTo>
                  <a:pt x="617758" y="380467"/>
                  <a:pt x="581778" y="401184"/>
                  <a:pt x="556889" y="405114"/>
                </a:cubicBezTo>
                <a:cubicBezTo>
                  <a:pt x="495438" y="414817"/>
                  <a:pt x="371694" y="428263"/>
                  <a:pt x="371694" y="428263"/>
                </a:cubicBezTo>
                <a:cubicBezTo>
                  <a:pt x="252089" y="424405"/>
                  <a:pt x="131865" y="429437"/>
                  <a:pt x="12879" y="416688"/>
                </a:cubicBezTo>
                <a:cubicBezTo>
                  <a:pt x="-953" y="415206"/>
                  <a:pt x="37766" y="403375"/>
                  <a:pt x="47603" y="393539"/>
                </a:cubicBezTo>
                <a:cubicBezTo>
                  <a:pt x="107760" y="333383"/>
                  <a:pt x="36634" y="381480"/>
                  <a:pt x="93902" y="335665"/>
                </a:cubicBezTo>
                <a:cubicBezTo>
                  <a:pt x="104765" y="326975"/>
                  <a:pt x="136342" y="300941"/>
                  <a:pt x="128626" y="312516"/>
                </a:cubicBezTo>
                <a:cubicBezTo>
                  <a:pt x="113493" y="335216"/>
                  <a:pt x="85887" y="347690"/>
                  <a:pt x="70753" y="370390"/>
                </a:cubicBezTo>
                <a:cubicBezTo>
                  <a:pt x="38523" y="418734"/>
                  <a:pt x="57440" y="395277"/>
                  <a:pt x="12879" y="439838"/>
                </a:cubicBezTo>
                <a:cubicBezTo>
                  <a:pt x="9021" y="451413"/>
                  <a:pt x="-4152" y="463649"/>
                  <a:pt x="1304" y="474562"/>
                </a:cubicBezTo>
                <a:cubicBezTo>
                  <a:pt x="6760" y="485475"/>
                  <a:pt x="25566" y="479859"/>
                  <a:pt x="36028" y="486136"/>
                </a:cubicBezTo>
                <a:cubicBezTo>
                  <a:pt x="104748" y="527367"/>
                  <a:pt x="4548" y="492723"/>
                  <a:pt x="93902" y="532435"/>
                </a:cubicBezTo>
                <a:cubicBezTo>
                  <a:pt x="116200" y="542345"/>
                  <a:pt x="163350" y="555584"/>
                  <a:pt x="163350" y="555584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6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pic>
        <p:nvPicPr>
          <p:cNvPr id="76805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488" y="3333750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6" name="Rectangle 7"/>
          <p:cNvSpPr>
            <a:spLocks noChangeArrowheads="1"/>
          </p:cNvSpPr>
          <p:nvPr/>
        </p:nvSpPr>
        <p:spPr bwMode="auto">
          <a:xfrm>
            <a:off x="7693025" y="4265613"/>
            <a:ext cx="4238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v</a:t>
            </a:r>
            <a:endParaRPr lang="en-US" sz="4000"/>
          </a:p>
        </p:txBody>
      </p:sp>
      <p:sp>
        <p:nvSpPr>
          <p:cNvPr id="76807" name="Rectangle 8"/>
          <p:cNvSpPr>
            <a:spLocks noChangeArrowheads="1"/>
          </p:cNvSpPr>
          <p:nvPr/>
        </p:nvSpPr>
        <p:spPr bwMode="auto">
          <a:xfrm>
            <a:off x="7686675" y="352425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4</a:t>
            </a:r>
            <a:endParaRPr lang="en-US" sz="4000"/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mtClean="0">
                <a:latin typeface="Calibri"/>
                <a:cs typeface="Calibri"/>
              </a:rPr>
              <a:t>Live until end of their code block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1613" y="5194300"/>
            <a:ext cx="522661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27FF"/>
                </a:solidFill>
                <a:latin typeface="+mj-lt"/>
              </a:rPr>
              <a:t>It dies here (at the end of its code block)</a:t>
            </a:r>
          </a:p>
        </p:txBody>
      </p:sp>
      <p:sp>
        <p:nvSpPr>
          <p:cNvPr id="12" name="Freeform 11"/>
          <p:cNvSpPr/>
          <p:nvPr/>
        </p:nvSpPr>
        <p:spPr>
          <a:xfrm>
            <a:off x="902825" y="5150548"/>
            <a:ext cx="613459" cy="362989"/>
          </a:xfrm>
          <a:custGeom>
            <a:avLst/>
            <a:gdLst>
              <a:gd name="connsiteX0" fmla="*/ 613459 w 613459"/>
              <a:gd name="connsiteY0" fmla="*/ 347427 h 362989"/>
              <a:gd name="connsiteX1" fmla="*/ 405114 w 613459"/>
              <a:gd name="connsiteY1" fmla="*/ 347427 h 362989"/>
              <a:gd name="connsiteX2" fmla="*/ 370390 w 613459"/>
              <a:gd name="connsiteY2" fmla="*/ 335852 h 362989"/>
              <a:gd name="connsiteX3" fmla="*/ 312517 w 613459"/>
              <a:gd name="connsiteY3" fmla="*/ 289553 h 362989"/>
              <a:gd name="connsiteX4" fmla="*/ 277793 w 613459"/>
              <a:gd name="connsiteY4" fmla="*/ 277979 h 362989"/>
              <a:gd name="connsiteX5" fmla="*/ 254643 w 613459"/>
              <a:gd name="connsiteY5" fmla="*/ 254829 h 362989"/>
              <a:gd name="connsiteX6" fmla="*/ 196770 w 613459"/>
              <a:gd name="connsiteY6" fmla="*/ 208530 h 362989"/>
              <a:gd name="connsiteX7" fmla="*/ 173621 w 613459"/>
              <a:gd name="connsiteY7" fmla="*/ 173806 h 362989"/>
              <a:gd name="connsiteX8" fmla="*/ 150471 w 613459"/>
              <a:gd name="connsiteY8" fmla="*/ 150657 h 362989"/>
              <a:gd name="connsiteX9" fmla="*/ 127322 w 613459"/>
              <a:gd name="connsiteY9" fmla="*/ 115933 h 362989"/>
              <a:gd name="connsiteX10" fmla="*/ 46299 w 613459"/>
              <a:gd name="connsiteY10" fmla="*/ 46485 h 362989"/>
              <a:gd name="connsiteX11" fmla="*/ 11575 w 613459"/>
              <a:gd name="connsiteY11" fmla="*/ 11761 h 362989"/>
              <a:gd name="connsiteX12" fmla="*/ 0 w 613459"/>
              <a:gd name="connsiteY12" fmla="*/ 162232 h 362989"/>
              <a:gd name="connsiteX13" fmla="*/ 23150 w 613459"/>
              <a:gd name="connsiteY13" fmla="*/ 11761 h 362989"/>
              <a:gd name="connsiteX14" fmla="*/ 208345 w 613459"/>
              <a:gd name="connsiteY14" fmla="*/ 186 h 362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13459" h="362989">
                <a:moveTo>
                  <a:pt x="613459" y="347427"/>
                </a:moveTo>
                <a:cubicBezTo>
                  <a:pt x="521195" y="370492"/>
                  <a:pt x="560659" y="365726"/>
                  <a:pt x="405114" y="347427"/>
                </a:cubicBezTo>
                <a:cubicBezTo>
                  <a:pt x="392997" y="346001"/>
                  <a:pt x="381303" y="341308"/>
                  <a:pt x="370390" y="335852"/>
                </a:cubicBezTo>
                <a:cubicBezTo>
                  <a:pt x="231384" y="266349"/>
                  <a:pt x="420186" y="354155"/>
                  <a:pt x="312517" y="289553"/>
                </a:cubicBezTo>
                <a:cubicBezTo>
                  <a:pt x="302055" y="283276"/>
                  <a:pt x="289368" y="281837"/>
                  <a:pt x="277793" y="277979"/>
                </a:cubicBezTo>
                <a:cubicBezTo>
                  <a:pt x="270076" y="270262"/>
                  <a:pt x="263165" y="261646"/>
                  <a:pt x="254643" y="254829"/>
                </a:cubicBezTo>
                <a:cubicBezTo>
                  <a:pt x="221217" y="228089"/>
                  <a:pt x="221614" y="239585"/>
                  <a:pt x="196770" y="208530"/>
                </a:cubicBezTo>
                <a:cubicBezTo>
                  <a:pt x="188080" y="197667"/>
                  <a:pt x="182311" y="184669"/>
                  <a:pt x="173621" y="173806"/>
                </a:cubicBezTo>
                <a:cubicBezTo>
                  <a:pt x="166804" y="165285"/>
                  <a:pt x="157288" y="159178"/>
                  <a:pt x="150471" y="150657"/>
                </a:cubicBezTo>
                <a:cubicBezTo>
                  <a:pt x="141781" y="139794"/>
                  <a:pt x="136375" y="126495"/>
                  <a:pt x="127322" y="115933"/>
                </a:cubicBezTo>
                <a:cubicBezTo>
                  <a:pt x="57768" y="34786"/>
                  <a:pt x="107736" y="97682"/>
                  <a:pt x="46299" y="46485"/>
                </a:cubicBezTo>
                <a:cubicBezTo>
                  <a:pt x="33724" y="36006"/>
                  <a:pt x="23150" y="23336"/>
                  <a:pt x="11575" y="11761"/>
                </a:cubicBezTo>
                <a:cubicBezTo>
                  <a:pt x="7717" y="61918"/>
                  <a:pt x="0" y="111927"/>
                  <a:pt x="0" y="162232"/>
                </a:cubicBezTo>
                <a:cubicBezTo>
                  <a:pt x="0" y="246788"/>
                  <a:pt x="3337" y="16423"/>
                  <a:pt x="23150" y="11761"/>
                </a:cubicBezTo>
                <a:cubicBezTo>
                  <a:pt x="83358" y="-2406"/>
                  <a:pt x="208345" y="186"/>
                  <a:pt x="208345" y="186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2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71613" y="5194300"/>
            <a:ext cx="522661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27FF"/>
                </a:solidFill>
                <a:latin typeface="+mj-lt"/>
              </a:rPr>
              <a:t>It dies here (at the end of its code block)</a:t>
            </a:r>
          </a:p>
        </p:txBody>
      </p:sp>
      <p:pic>
        <p:nvPicPr>
          <p:cNvPr id="7885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25" y="2078038"/>
            <a:ext cx="2835275" cy="330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mtClean="0">
                <a:latin typeface="Calibri"/>
                <a:cs typeface="Calibri"/>
              </a:rPr>
              <a:t>Live until end of their code block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902825" y="5150548"/>
            <a:ext cx="613459" cy="362989"/>
          </a:xfrm>
          <a:custGeom>
            <a:avLst/>
            <a:gdLst>
              <a:gd name="connsiteX0" fmla="*/ 613459 w 613459"/>
              <a:gd name="connsiteY0" fmla="*/ 347427 h 362989"/>
              <a:gd name="connsiteX1" fmla="*/ 405114 w 613459"/>
              <a:gd name="connsiteY1" fmla="*/ 347427 h 362989"/>
              <a:gd name="connsiteX2" fmla="*/ 370390 w 613459"/>
              <a:gd name="connsiteY2" fmla="*/ 335852 h 362989"/>
              <a:gd name="connsiteX3" fmla="*/ 312517 w 613459"/>
              <a:gd name="connsiteY3" fmla="*/ 289553 h 362989"/>
              <a:gd name="connsiteX4" fmla="*/ 277793 w 613459"/>
              <a:gd name="connsiteY4" fmla="*/ 277979 h 362989"/>
              <a:gd name="connsiteX5" fmla="*/ 254643 w 613459"/>
              <a:gd name="connsiteY5" fmla="*/ 254829 h 362989"/>
              <a:gd name="connsiteX6" fmla="*/ 196770 w 613459"/>
              <a:gd name="connsiteY6" fmla="*/ 208530 h 362989"/>
              <a:gd name="connsiteX7" fmla="*/ 173621 w 613459"/>
              <a:gd name="connsiteY7" fmla="*/ 173806 h 362989"/>
              <a:gd name="connsiteX8" fmla="*/ 150471 w 613459"/>
              <a:gd name="connsiteY8" fmla="*/ 150657 h 362989"/>
              <a:gd name="connsiteX9" fmla="*/ 127322 w 613459"/>
              <a:gd name="connsiteY9" fmla="*/ 115933 h 362989"/>
              <a:gd name="connsiteX10" fmla="*/ 46299 w 613459"/>
              <a:gd name="connsiteY10" fmla="*/ 46485 h 362989"/>
              <a:gd name="connsiteX11" fmla="*/ 11575 w 613459"/>
              <a:gd name="connsiteY11" fmla="*/ 11761 h 362989"/>
              <a:gd name="connsiteX12" fmla="*/ 0 w 613459"/>
              <a:gd name="connsiteY12" fmla="*/ 162232 h 362989"/>
              <a:gd name="connsiteX13" fmla="*/ 23150 w 613459"/>
              <a:gd name="connsiteY13" fmla="*/ 11761 h 362989"/>
              <a:gd name="connsiteX14" fmla="*/ 208345 w 613459"/>
              <a:gd name="connsiteY14" fmla="*/ 186 h 362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13459" h="362989">
                <a:moveTo>
                  <a:pt x="613459" y="347427"/>
                </a:moveTo>
                <a:cubicBezTo>
                  <a:pt x="521195" y="370492"/>
                  <a:pt x="560659" y="365726"/>
                  <a:pt x="405114" y="347427"/>
                </a:cubicBezTo>
                <a:cubicBezTo>
                  <a:pt x="392997" y="346001"/>
                  <a:pt x="381303" y="341308"/>
                  <a:pt x="370390" y="335852"/>
                </a:cubicBezTo>
                <a:cubicBezTo>
                  <a:pt x="231384" y="266349"/>
                  <a:pt x="420186" y="354155"/>
                  <a:pt x="312517" y="289553"/>
                </a:cubicBezTo>
                <a:cubicBezTo>
                  <a:pt x="302055" y="283276"/>
                  <a:pt x="289368" y="281837"/>
                  <a:pt x="277793" y="277979"/>
                </a:cubicBezTo>
                <a:cubicBezTo>
                  <a:pt x="270076" y="270262"/>
                  <a:pt x="263165" y="261646"/>
                  <a:pt x="254643" y="254829"/>
                </a:cubicBezTo>
                <a:cubicBezTo>
                  <a:pt x="221217" y="228089"/>
                  <a:pt x="221614" y="239585"/>
                  <a:pt x="196770" y="208530"/>
                </a:cubicBezTo>
                <a:cubicBezTo>
                  <a:pt x="188080" y="197667"/>
                  <a:pt x="182311" y="184669"/>
                  <a:pt x="173621" y="173806"/>
                </a:cubicBezTo>
                <a:cubicBezTo>
                  <a:pt x="166804" y="165285"/>
                  <a:pt x="157288" y="159178"/>
                  <a:pt x="150471" y="150657"/>
                </a:cubicBezTo>
                <a:cubicBezTo>
                  <a:pt x="141781" y="139794"/>
                  <a:pt x="136375" y="126495"/>
                  <a:pt x="127322" y="115933"/>
                </a:cubicBezTo>
                <a:cubicBezTo>
                  <a:pt x="57768" y="34786"/>
                  <a:pt x="107736" y="97682"/>
                  <a:pt x="46299" y="46485"/>
                </a:cubicBezTo>
                <a:cubicBezTo>
                  <a:pt x="33724" y="36006"/>
                  <a:pt x="23150" y="23336"/>
                  <a:pt x="11575" y="11761"/>
                </a:cubicBezTo>
                <a:cubicBezTo>
                  <a:pt x="7717" y="61918"/>
                  <a:pt x="0" y="111927"/>
                  <a:pt x="0" y="162232"/>
                </a:cubicBezTo>
                <a:cubicBezTo>
                  <a:pt x="0" y="246788"/>
                  <a:pt x="3337" y="16423"/>
                  <a:pt x="23150" y="11761"/>
                </a:cubicBezTo>
                <a:cubicBezTo>
                  <a:pt x="83358" y="-2406"/>
                  <a:pt x="208345" y="186"/>
                  <a:pt x="208345" y="186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7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6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1963" y="1341438"/>
            <a:ext cx="4628190" cy="50167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</a:t>
            </a:r>
            <a:r>
              <a:rPr lang="en-US" sz="3200" dirty="0" smtClean="0">
                <a:solidFill>
                  <a:srgbClr val="000000"/>
                </a:solidFill>
                <a:latin typeface="Courier"/>
                <a:cs typeface="Courier"/>
              </a:rPr>
              <a:t>(){</a:t>
            </a:r>
          </a:p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   </a:t>
            </a:r>
            <a:r>
              <a:rPr lang="en-US" sz="3200" i="1" dirty="0" smtClean="0">
                <a:solidFill>
                  <a:srgbClr val="000000"/>
                </a:solidFill>
                <a:cs typeface="Courier"/>
              </a:rPr>
              <a:t>… some code</a:t>
            </a:r>
            <a:r>
              <a:rPr lang="en-US" sz="3200" b="1" dirty="0" smtClean="0">
                <a:solidFill>
                  <a:srgbClr val="000000"/>
                </a:solidFill>
                <a:latin typeface="Courier"/>
                <a:cs typeface="Courier"/>
              </a:rPr>
              <a:t>   </a:t>
            </a:r>
          </a:p>
          <a:p>
            <a:pPr>
              <a:defRPr/>
            </a:pPr>
            <a:r>
              <a:rPr lang="en-US" sz="3200" b="1" dirty="0" smtClean="0">
                <a:solidFill>
                  <a:srgbClr val="660066"/>
                </a:solidFill>
                <a:latin typeface="Courier"/>
                <a:cs typeface="Courier"/>
              </a:rPr>
              <a:t>   if</a:t>
            </a:r>
            <a:r>
              <a:rPr lang="en-US" sz="32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 smtClean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b="1" dirty="0" err="1" smtClean="0">
                <a:solidFill>
                  <a:srgbClr val="7030A0"/>
                </a:solidFill>
                <a:latin typeface="Courier"/>
                <a:cs typeface="Courier"/>
              </a:rPr>
              <a:t>int</a:t>
            </a:r>
            <a:r>
              <a:rPr lang="en-US" sz="3200" b="1" dirty="0" smtClean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200" dirty="0" smtClean="0">
                <a:solidFill>
                  <a:srgbClr val="000000"/>
                </a:solidFill>
                <a:latin typeface="Courier"/>
                <a:cs typeface="Courier"/>
              </a:rPr>
              <a:t>w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>
                <a:latin typeface="Calibri"/>
                <a:cs typeface="Calibri"/>
              </a:rPr>
              <a:t>Example 2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949124" y="2789499"/>
            <a:ext cx="4305782" cy="1527858"/>
          </a:xfrm>
          <a:custGeom>
            <a:avLst/>
            <a:gdLst>
              <a:gd name="connsiteX0" fmla="*/ 2095018 w 4190035"/>
              <a:gd name="connsiteY0" fmla="*/ 57874 h 2025570"/>
              <a:gd name="connsiteX1" fmla="*/ 1921398 w 4190035"/>
              <a:gd name="connsiteY1" fmla="*/ 81023 h 2025570"/>
              <a:gd name="connsiteX2" fmla="*/ 1886673 w 4190035"/>
              <a:gd name="connsiteY2" fmla="*/ 92598 h 2025570"/>
              <a:gd name="connsiteX3" fmla="*/ 1805651 w 4190035"/>
              <a:gd name="connsiteY3" fmla="*/ 104172 h 2025570"/>
              <a:gd name="connsiteX4" fmla="*/ 1099595 w 4190035"/>
              <a:gd name="connsiteY4" fmla="*/ 81023 h 2025570"/>
              <a:gd name="connsiteX5" fmla="*/ 1053296 w 4190035"/>
              <a:gd name="connsiteY5" fmla="*/ 69448 h 2025570"/>
              <a:gd name="connsiteX6" fmla="*/ 960699 w 4190035"/>
              <a:gd name="connsiteY6" fmla="*/ 57874 h 2025570"/>
              <a:gd name="connsiteX7" fmla="*/ 787079 w 4190035"/>
              <a:gd name="connsiteY7" fmla="*/ 46299 h 2025570"/>
              <a:gd name="connsiteX8" fmla="*/ 532435 w 4190035"/>
              <a:gd name="connsiteY8" fmla="*/ 57874 h 2025570"/>
              <a:gd name="connsiteX9" fmla="*/ 462987 w 4190035"/>
              <a:gd name="connsiteY9" fmla="*/ 69448 h 2025570"/>
              <a:gd name="connsiteX10" fmla="*/ 358815 w 4190035"/>
              <a:gd name="connsiteY10" fmla="*/ 81023 h 2025570"/>
              <a:gd name="connsiteX11" fmla="*/ 254643 w 4190035"/>
              <a:gd name="connsiteY11" fmla="*/ 104172 h 2025570"/>
              <a:gd name="connsiteX12" fmla="*/ 150471 w 4190035"/>
              <a:gd name="connsiteY12" fmla="*/ 150471 h 2025570"/>
              <a:gd name="connsiteX13" fmla="*/ 92598 w 4190035"/>
              <a:gd name="connsiteY13" fmla="*/ 219919 h 2025570"/>
              <a:gd name="connsiteX14" fmla="*/ 57873 w 4190035"/>
              <a:gd name="connsiteY14" fmla="*/ 335666 h 2025570"/>
              <a:gd name="connsiteX15" fmla="*/ 46299 w 4190035"/>
              <a:gd name="connsiteY15" fmla="*/ 370390 h 2025570"/>
              <a:gd name="connsiteX16" fmla="*/ 34724 w 4190035"/>
              <a:gd name="connsiteY16" fmla="*/ 405114 h 2025570"/>
              <a:gd name="connsiteX17" fmla="*/ 23149 w 4190035"/>
              <a:gd name="connsiteY17" fmla="*/ 486137 h 2025570"/>
              <a:gd name="connsiteX18" fmla="*/ 11575 w 4190035"/>
              <a:gd name="connsiteY18" fmla="*/ 544010 h 2025570"/>
              <a:gd name="connsiteX19" fmla="*/ 0 w 4190035"/>
              <a:gd name="connsiteY19" fmla="*/ 1284790 h 2025570"/>
              <a:gd name="connsiteX20" fmla="*/ 11575 w 4190035"/>
              <a:gd name="connsiteY20" fmla="*/ 1689904 h 2025570"/>
              <a:gd name="connsiteX21" fmla="*/ 57873 w 4190035"/>
              <a:gd name="connsiteY21" fmla="*/ 1782502 h 2025570"/>
              <a:gd name="connsiteX22" fmla="*/ 81023 w 4190035"/>
              <a:gd name="connsiteY22" fmla="*/ 1817226 h 2025570"/>
              <a:gd name="connsiteX23" fmla="*/ 150471 w 4190035"/>
              <a:gd name="connsiteY23" fmla="*/ 1875099 h 2025570"/>
              <a:gd name="connsiteX24" fmla="*/ 196770 w 4190035"/>
              <a:gd name="connsiteY24" fmla="*/ 1898248 h 2025570"/>
              <a:gd name="connsiteX25" fmla="*/ 254643 w 4190035"/>
              <a:gd name="connsiteY25" fmla="*/ 1944547 h 2025570"/>
              <a:gd name="connsiteX26" fmla="*/ 324091 w 4190035"/>
              <a:gd name="connsiteY26" fmla="*/ 1967697 h 2025570"/>
              <a:gd name="connsiteX27" fmla="*/ 358815 w 4190035"/>
              <a:gd name="connsiteY27" fmla="*/ 1979271 h 2025570"/>
              <a:gd name="connsiteX28" fmla="*/ 393539 w 4190035"/>
              <a:gd name="connsiteY28" fmla="*/ 2002421 h 2025570"/>
              <a:gd name="connsiteX29" fmla="*/ 474562 w 4190035"/>
              <a:gd name="connsiteY29" fmla="*/ 2025570 h 2025570"/>
              <a:gd name="connsiteX30" fmla="*/ 659757 w 4190035"/>
              <a:gd name="connsiteY30" fmla="*/ 2013995 h 2025570"/>
              <a:gd name="connsiteX31" fmla="*/ 740780 w 4190035"/>
              <a:gd name="connsiteY31" fmla="*/ 1967697 h 2025570"/>
              <a:gd name="connsiteX32" fmla="*/ 1215342 w 4190035"/>
              <a:gd name="connsiteY32" fmla="*/ 1956122 h 2025570"/>
              <a:gd name="connsiteX33" fmla="*/ 1273215 w 4190035"/>
              <a:gd name="connsiteY33" fmla="*/ 1944547 h 2025570"/>
              <a:gd name="connsiteX34" fmla="*/ 1319514 w 4190035"/>
              <a:gd name="connsiteY34" fmla="*/ 1932972 h 2025570"/>
              <a:gd name="connsiteX35" fmla="*/ 1435261 w 4190035"/>
              <a:gd name="connsiteY35" fmla="*/ 1921398 h 2025570"/>
              <a:gd name="connsiteX36" fmla="*/ 3032567 w 4190035"/>
              <a:gd name="connsiteY36" fmla="*/ 1944547 h 2025570"/>
              <a:gd name="connsiteX37" fmla="*/ 3449256 w 4190035"/>
              <a:gd name="connsiteY37" fmla="*/ 1932972 h 2025570"/>
              <a:gd name="connsiteX38" fmla="*/ 3495554 w 4190035"/>
              <a:gd name="connsiteY38" fmla="*/ 1921398 h 2025570"/>
              <a:gd name="connsiteX39" fmla="*/ 3553428 w 4190035"/>
              <a:gd name="connsiteY39" fmla="*/ 1898248 h 2025570"/>
              <a:gd name="connsiteX40" fmla="*/ 3692324 w 4190035"/>
              <a:gd name="connsiteY40" fmla="*/ 1875099 h 2025570"/>
              <a:gd name="connsiteX41" fmla="*/ 3727048 w 4190035"/>
              <a:gd name="connsiteY41" fmla="*/ 1863524 h 2025570"/>
              <a:gd name="connsiteX42" fmla="*/ 3831220 w 4190035"/>
              <a:gd name="connsiteY42" fmla="*/ 1840375 h 2025570"/>
              <a:gd name="connsiteX43" fmla="*/ 3958542 w 4190035"/>
              <a:gd name="connsiteY43" fmla="*/ 1817226 h 2025570"/>
              <a:gd name="connsiteX44" fmla="*/ 4027990 w 4190035"/>
              <a:gd name="connsiteY44" fmla="*/ 1782502 h 2025570"/>
              <a:gd name="connsiteX45" fmla="*/ 4074289 w 4190035"/>
              <a:gd name="connsiteY45" fmla="*/ 1736203 h 2025570"/>
              <a:gd name="connsiteX46" fmla="*/ 4097438 w 4190035"/>
              <a:gd name="connsiteY46" fmla="*/ 1689904 h 2025570"/>
              <a:gd name="connsiteX47" fmla="*/ 4132162 w 4190035"/>
              <a:gd name="connsiteY47" fmla="*/ 1632031 h 2025570"/>
              <a:gd name="connsiteX48" fmla="*/ 4143737 w 4190035"/>
              <a:gd name="connsiteY48" fmla="*/ 1585732 h 2025570"/>
              <a:gd name="connsiteX49" fmla="*/ 4166886 w 4190035"/>
              <a:gd name="connsiteY49" fmla="*/ 1516284 h 2025570"/>
              <a:gd name="connsiteX50" fmla="*/ 4178461 w 4190035"/>
              <a:gd name="connsiteY50" fmla="*/ 1481560 h 2025570"/>
              <a:gd name="connsiteX51" fmla="*/ 4190035 w 4190035"/>
              <a:gd name="connsiteY51" fmla="*/ 1423686 h 2025570"/>
              <a:gd name="connsiteX52" fmla="*/ 4178461 w 4190035"/>
              <a:gd name="connsiteY52" fmla="*/ 1088021 h 2025570"/>
              <a:gd name="connsiteX53" fmla="*/ 4166886 w 4190035"/>
              <a:gd name="connsiteY53" fmla="*/ 1018572 h 2025570"/>
              <a:gd name="connsiteX54" fmla="*/ 4155311 w 4190035"/>
              <a:gd name="connsiteY54" fmla="*/ 937550 h 2025570"/>
              <a:gd name="connsiteX55" fmla="*/ 4132162 w 4190035"/>
              <a:gd name="connsiteY55" fmla="*/ 833378 h 2025570"/>
              <a:gd name="connsiteX56" fmla="*/ 4120587 w 4190035"/>
              <a:gd name="connsiteY56" fmla="*/ 798654 h 2025570"/>
              <a:gd name="connsiteX57" fmla="*/ 4097438 w 4190035"/>
              <a:gd name="connsiteY57" fmla="*/ 763929 h 2025570"/>
              <a:gd name="connsiteX58" fmla="*/ 4085863 w 4190035"/>
              <a:gd name="connsiteY58" fmla="*/ 729205 h 2025570"/>
              <a:gd name="connsiteX59" fmla="*/ 4027990 w 4190035"/>
              <a:gd name="connsiteY59" fmla="*/ 659757 h 2025570"/>
              <a:gd name="connsiteX60" fmla="*/ 3958542 w 4190035"/>
              <a:gd name="connsiteY60" fmla="*/ 567160 h 2025570"/>
              <a:gd name="connsiteX61" fmla="*/ 3912243 w 4190035"/>
              <a:gd name="connsiteY61" fmla="*/ 532436 h 2025570"/>
              <a:gd name="connsiteX62" fmla="*/ 3854370 w 4190035"/>
              <a:gd name="connsiteY62" fmla="*/ 474562 h 2025570"/>
              <a:gd name="connsiteX63" fmla="*/ 3819646 w 4190035"/>
              <a:gd name="connsiteY63" fmla="*/ 439838 h 2025570"/>
              <a:gd name="connsiteX64" fmla="*/ 3796496 w 4190035"/>
              <a:gd name="connsiteY64" fmla="*/ 416689 h 2025570"/>
              <a:gd name="connsiteX65" fmla="*/ 3669175 w 4190035"/>
              <a:gd name="connsiteY65" fmla="*/ 381965 h 2025570"/>
              <a:gd name="connsiteX66" fmla="*/ 3611301 w 4190035"/>
              <a:gd name="connsiteY66" fmla="*/ 335666 h 2025570"/>
              <a:gd name="connsiteX67" fmla="*/ 3576577 w 4190035"/>
              <a:gd name="connsiteY67" fmla="*/ 312517 h 2025570"/>
              <a:gd name="connsiteX68" fmla="*/ 3530279 w 4190035"/>
              <a:gd name="connsiteY68" fmla="*/ 277793 h 2025570"/>
              <a:gd name="connsiteX69" fmla="*/ 3495554 w 4190035"/>
              <a:gd name="connsiteY69" fmla="*/ 266218 h 2025570"/>
              <a:gd name="connsiteX70" fmla="*/ 3437681 w 4190035"/>
              <a:gd name="connsiteY70" fmla="*/ 243069 h 2025570"/>
              <a:gd name="connsiteX71" fmla="*/ 3379808 w 4190035"/>
              <a:gd name="connsiteY71" fmla="*/ 196770 h 2025570"/>
              <a:gd name="connsiteX72" fmla="*/ 3333509 w 4190035"/>
              <a:gd name="connsiteY72" fmla="*/ 185195 h 2025570"/>
              <a:gd name="connsiteX73" fmla="*/ 3217762 w 4190035"/>
              <a:gd name="connsiteY73" fmla="*/ 115747 h 2025570"/>
              <a:gd name="connsiteX74" fmla="*/ 3183038 w 4190035"/>
              <a:gd name="connsiteY74" fmla="*/ 104172 h 2025570"/>
              <a:gd name="connsiteX75" fmla="*/ 3136739 w 4190035"/>
              <a:gd name="connsiteY75" fmla="*/ 81023 h 2025570"/>
              <a:gd name="connsiteX76" fmla="*/ 3067291 w 4190035"/>
              <a:gd name="connsiteY76" fmla="*/ 57874 h 2025570"/>
              <a:gd name="connsiteX77" fmla="*/ 3032567 w 4190035"/>
              <a:gd name="connsiteY77" fmla="*/ 46299 h 2025570"/>
              <a:gd name="connsiteX78" fmla="*/ 2939970 w 4190035"/>
              <a:gd name="connsiteY78" fmla="*/ 23150 h 2025570"/>
              <a:gd name="connsiteX79" fmla="*/ 2905246 w 4190035"/>
              <a:gd name="connsiteY79" fmla="*/ 11575 h 2025570"/>
              <a:gd name="connsiteX80" fmla="*/ 2662177 w 4190035"/>
              <a:gd name="connsiteY80" fmla="*/ 0 h 2025570"/>
              <a:gd name="connsiteX81" fmla="*/ 2465408 w 4190035"/>
              <a:gd name="connsiteY81" fmla="*/ 11575 h 2025570"/>
              <a:gd name="connsiteX82" fmla="*/ 2395960 w 4190035"/>
              <a:gd name="connsiteY82" fmla="*/ 46299 h 2025570"/>
              <a:gd name="connsiteX83" fmla="*/ 2372810 w 4190035"/>
              <a:gd name="connsiteY83" fmla="*/ 69448 h 2025570"/>
              <a:gd name="connsiteX84" fmla="*/ 2338086 w 4190035"/>
              <a:gd name="connsiteY84" fmla="*/ 81023 h 2025570"/>
              <a:gd name="connsiteX85" fmla="*/ 2268638 w 4190035"/>
              <a:gd name="connsiteY85" fmla="*/ 115747 h 2025570"/>
              <a:gd name="connsiteX86" fmla="*/ 2071868 w 4190035"/>
              <a:gd name="connsiteY86" fmla="*/ 104172 h 2025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190035" h="2025570">
                <a:moveTo>
                  <a:pt x="2095018" y="57874"/>
                </a:moveTo>
                <a:cubicBezTo>
                  <a:pt x="1981460" y="86262"/>
                  <a:pt x="2133988" y="50652"/>
                  <a:pt x="1921398" y="81023"/>
                </a:cubicBezTo>
                <a:cubicBezTo>
                  <a:pt x="1909320" y="82749"/>
                  <a:pt x="1898637" y="90205"/>
                  <a:pt x="1886673" y="92598"/>
                </a:cubicBezTo>
                <a:cubicBezTo>
                  <a:pt x="1859921" y="97948"/>
                  <a:pt x="1832658" y="100314"/>
                  <a:pt x="1805651" y="104172"/>
                </a:cubicBezTo>
                <a:cubicBezTo>
                  <a:pt x="1421013" y="72121"/>
                  <a:pt x="1946423" y="112980"/>
                  <a:pt x="1099595" y="81023"/>
                </a:cubicBezTo>
                <a:cubicBezTo>
                  <a:pt x="1083698" y="80423"/>
                  <a:pt x="1068988" y="72063"/>
                  <a:pt x="1053296" y="69448"/>
                </a:cubicBezTo>
                <a:cubicBezTo>
                  <a:pt x="1022613" y="64334"/>
                  <a:pt x="991688" y="60569"/>
                  <a:pt x="960699" y="57874"/>
                </a:cubicBezTo>
                <a:cubicBezTo>
                  <a:pt x="902915" y="52849"/>
                  <a:pt x="844952" y="50157"/>
                  <a:pt x="787079" y="46299"/>
                </a:cubicBezTo>
                <a:cubicBezTo>
                  <a:pt x="702198" y="50157"/>
                  <a:pt x="617188" y="51820"/>
                  <a:pt x="532435" y="57874"/>
                </a:cubicBezTo>
                <a:cubicBezTo>
                  <a:pt x="509026" y="59546"/>
                  <a:pt x="486250" y="66346"/>
                  <a:pt x="462987" y="69448"/>
                </a:cubicBezTo>
                <a:cubicBezTo>
                  <a:pt x="428356" y="74065"/>
                  <a:pt x="393402" y="76082"/>
                  <a:pt x="358815" y="81023"/>
                </a:cubicBezTo>
                <a:cubicBezTo>
                  <a:pt x="337799" y="84025"/>
                  <a:pt x="277611" y="97282"/>
                  <a:pt x="254643" y="104172"/>
                </a:cubicBezTo>
                <a:cubicBezTo>
                  <a:pt x="207330" y="118366"/>
                  <a:pt x="185356" y="121400"/>
                  <a:pt x="150471" y="150471"/>
                </a:cubicBezTo>
                <a:cubicBezTo>
                  <a:pt x="117050" y="178321"/>
                  <a:pt x="115360" y="185776"/>
                  <a:pt x="92598" y="219919"/>
                </a:cubicBezTo>
                <a:cubicBezTo>
                  <a:pt x="75103" y="289897"/>
                  <a:pt x="86056" y="251117"/>
                  <a:pt x="57873" y="335666"/>
                </a:cubicBezTo>
                <a:lnTo>
                  <a:pt x="46299" y="370390"/>
                </a:lnTo>
                <a:lnTo>
                  <a:pt x="34724" y="405114"/>
                </a:lnTo>
                <a:cubicBezTo>
                  <a:pt x="30866" y="432122"/>
                  <a:pt x="27634" y="459226"/>
                  <a:pt x="23149" y="486137"/>
                </a:cubicBezTo>
                <a:cubicBezTo>
                  <a:pt x="19915" y="505542"/>
                  <a:pt x="12145" y="524345"/>
                  <a:pt x="11575" y="544010"/>
                </a:cubicBezTo>
                <a:cubicBezTo>
                  <a:pt x="4420" y="790863"/>
                  <a:pt x="3858" y="1037863"/>
                  <a:pt x="0" y="1284790"/>
                </a:cubicBezTo>
                <a:cubicBezTo>
                  <a:pt x="3858" y="1419828"/>
                  <a:pt x="1717" y="1555171"/>
                  <a:pt x="11575" y="1689904"/>
                </a:cubicBezTo>
                <a:cubicBezTo>
                  <a:pt x="17143" y="1765997"/>
                  <a:pt x="26876" y="1743755"/>
                  <a:pt x="57873" y="1782502"/>
                </a:cubicBezTo>
                <a:cubicBezTo>
                  <a:pt x="66563" y="1793365"/>
                  <a:pt x="72117" y="1806539"/>
                  <a:pt x="81023" y="1817226"/>
                </a:cubicBezTo>
                <a:cubicBezTo>
                  <a:pt x="102787" y="1843342"/>
                  <a:pt x="121500" y="1858545"/>
                  <a:pt x="150471" y="1875099"/>
                </a:cubicBezTo>
                <a:cubicBezTo>
                  <a:pt x="165452" y="1883660"/>
                  <a:pt x="181337" y="1890532"/>
                  <a:pt x="196770" y="1898248"/>
                </a:cubicBezTo>
                <a:cubicBezTo>
                  <a:pt x="216012" y="1917491"/>
                  <a:pt x="228358" y="1932865"/>
                  <a:pt x="254643" y="1944547"/>
                </a:cubicBezTo>
                <a:cubicBezTo>
                  <a:pt x="276941" y="1954457"/>
                  <a:pt x="300942" y="1959981"/>
                  <a:pt x="324091" y="1967697"/>
                </a:cubicBezTo>
                <a:lnTo>
                  <a:pt x="358815" y="1979271"/>
                </a:lnTo>
                <a:cubicBezTo>
                  <a:pt x="370390" y="1986988"/>
                  <a:pt x="381096" y="1996200"/>
                  <a:pt x="393539" y="2002421"/>
                </a:cubicBezTo>
                <a:cubicBezTo>
                  <a:pt x="410140" y="2010721"/>
                  <a:pt x="459734" y="2021863"/>
                  <a:pt x="474562" y="2025570"/>
                </a:cubicBezTo>
                <a:cubicBezTo>
                  <a:pt x="536294" y="2021712"/>
                  <a:pt x="598662" y="2023642"/>
                  <a:pt x="659757" y="2013995"/>
                </a:cubicBezTo>
                <a:cubicBezTo>
                  <a:pt x="757605" y="1998545"/>
                  <a:pt x="621550" y="1975646"/>
                  <a:pt x="740780" y="1967697"/>
                </a:cubicBezTo>
                <a:cubicBezTo>
                  <a:pt x="898664" y="1957171"/>
                  <a:pt x="1057155" y="1959980"/>
                  <a:pt x="1215342" y="1956122"/>
                </a:cubicBezTo>
                <a:cubicBezTo>
                  <a:pt x="1234633" y="1952264"/>
                  <a:pt x="1254010" y="1948815"/>
                  <a:pt x="1273215" y="1944547"/>
                </a:cubicBezTo>
                <a:cubicBezTo>
                  <a:pt x="1288744" y="1941096"/>
                  <a:pt x="1303766" y="1935222"/>
                  <a:pt x="1319514" y="1932972"/>
                </a:cubicBezTo>
                <a:cubicBezTo>
                  <a:pt x="1357899" y="1927489"/>
                  <a:pt x="1396679" y="1925256"/>
                  <a:pt x="1435261" y="1921398"/>
                </a:cubicBezTo>
                <a:cubicBezTo>
                  <a:pt x="2093519" y="1945777"/>
                  <a:pt x="1981438" y="1944547"/>
                  <a:pt x="3032567" y="1944547"/>
                </a:cubicBezTo>
                <a:cubicBezTo>
                  <a:pt x="3171517" y="1944547"/>
                  <a:pt x="3310360" y="1936830"/>
                  <a:pt x="3449256" y="1932972"/>
                </a:cubicBezTo>
                <a:cubicBezTo>
                  <a:pt x="3464689" y="1929114"/>
                  <a:pt x="3480463" y="1926428"/>
                  <a:pt x="3495554" y="1921398"/>
                </a:cubicBezTo>
                <a:cubicBezTo>
                  <a:pt x="3515265" y="1914828"/>
                  <a:pt x="3533527" y="1904218"/>
                  <a:pt x="3553428" y="1898248"/>
                </a:cubicBezTo>
                <a:cubicBezTo>
                  <a:pt x="3584194" y="1889018"/>
                  <a:pt x="3666516" y="1878786"/>
                  <a:pt x="3692324" y="1875099"/>
                </a:cubicBezTo>
                <a:cubicBezTo>
                  <a:pt x="3703899" y="1871241"/>
                  <a:pt x="3715317" y="1866876"/>
                  <a:pt x="3727048" y="1863524"/>
                </a:cubicBezTo>
                <a:cubicBezTo>
                  <a:pt x="3756172" y="1855203"/>
                  <a:pt x="3802591" y="1845147"/>
                  <a:pt x="3831220" y="1840375"/>
                </a:cubicBezTo>
                <a:cubicBezTo>
                  <a:pt x="3909895" y="1827262"/>
                  <a:pt x="3896327" y="1835001"/>
                  <a:pt x="3958542" y="1817226"/>
                </a:cubicBezTo>
                <a:cubicBezTo>
                  <a:pt x="3989348" y="1808424"/>
                  <a:pt x="4002628" y="1804241"/>
                  <a:pt x="4027990" y="1782502"/>
                </a:cubicBezTo>
                <a:cubicBezTo>
                  <a:pt x="4044561" y="1768298"/>
                  <a:pt x="4074289" y="1736203"/>
                  <a:pt x="4074289" y="1736203"/>
                </a:cubicBezTo>
                <a:cubicBezTo>
                  <a:pt x="4082005" y="1720770"/>
                  <a:pt x="4089058" y="1704987"/>
                  <a:pt x="4097438" y="1689904"/>
                </a:cubicBezTo>
                <a:cubicBezTo>
                  <a:pt x="4108363" y="1670238"/>
                  <a:pt x="4123025" y="1652589"/>
                  <a:pt x="4132162" y="1632031"/>
                </a:cubicBezTo>
                <a:cubicBezTo>
                  <a:pt x="4138623" y="1617494"/>
                  <a:pt x="4139166" y="1600969"/>
                  <a:pt x="4143737" y="1585732"/>
                </a:cubicBezTo>
                <a:cubicBezTo>
                  <a:pt x="4150749" y="1562360"/>
                  <a:pt x="4159170" y="1539433"/>
                  <a:pt x="4166886" y="1516284"/>
                </a:cubicBezTo>
                <a:cubicBezTo>
                  <a:pt x="4170744" y="1504709"/>
                  <a:pt x="4176068" y="1493524"/>
                  <a:pt x="4178461" y="1481560"/>
                </a:cubicBezTo>
                <a:lnTo>
                  <a:pt x="4190035" y="1423686"/>
                </a:lnTo>
                <a:cubicBezTo>
                  <a:pt x="4186177" y="1311798"/>
                  <a:pt x="4184848" y="1199793"/>
                  <a:pt x="4178461" y="1088021"/>
                </a:cubicBezTo>
                <a:cubicBezTo>
                  <a:pt x="4177122" y="1064590"/>
                  <a:pt x="4170455" y="1041768"/>
                  <a:pt x="4166886" y="1018572"/>
                </a:cubicBezTo>
                <a:cubicBezTo>
                  <a:pt x="4162738" y="991608"/>
                  <a:pt x="4159796" y="964460"/>
                  <a:pt x="4155311" y="937550"/>
                </a:cubicBezTo>
                <a:cubicBezTo>
                  <a:pt x="4150535" y="908896"/>
                  <a:pt x="4140489" y="862522"/>
                  <a:pt x="4132162" y="833378"/>
                </a:cubicBezTo>
                <a:cubicBezTo>
                  <a:pt x="4128810" y="821647"/>
                  <a:pt x="4126043" y="809567"/>
                  <a:pt x="4120587" y="798654"/>
                </a:cubicBezTo>
                <a:cubicBezTo>
                  <a:pt x="4114366" y="786211"/>
                  <a:pt x="4103659" y="776372"/>
                  <a:pt x="4097438" y="763929"/>
                </a:cubicBezTo>
                <a:cubicBezTo>
                  <a:pt x="4091982" y="753016"/>
                  <a:pt x="4091319" y="740118"/>
                  <a:pt x="4085863" y="729205"/>
                </a:cubicBezTo>
                <a:cubicBezTo>
                  <a:pt x="4064309" y="686097"/>
                  <a:pt x="4059990" y="698157"/>
                  <a:pt x="4027990" y="659757"/>
                </a:cubicBezTo>
                <a:cubicBezTo>
                  <a:pt x="3974561" y="595642"/>
                  <a:pt x="4042969" y="651586"/>
                  <a:pt x="3958542" y="567160"/>
                </a:cubicBezTo>
                <a:cubicBezTo>
                  <a:pt x="3944901" y="553519"/>
                  <a:pt x="3926661" y="545252"/>
                  <a:pt x="3912243" y="532436"/>
                </a:cubicBezTo>
                <a:cubicBezTo>
                  <a:pt x="3891852" y="514311"/>
                  <a:pt x="3873661" y="493853"/>
                  <a:pt x="3854370" y="474562"/>
                </a:cubicBezTo>
                <a:lnTo>
                  <a:pt x="3819646" y="439838"/>
                </a:lnTo>
                <a:cubicBezTo>
                  <a:pt x="3811929" y="432122"/>
                  <a:pt x="3806849" y="420140"/>
                  <a:pt x="3796496" y="416689"/>
                </a:cubicBezTo>
                <a:cubicBezTo>
                  <a:pt x="3708384" y="387319"/>
                  <a:pt x="3750976" y="398326"/>
                  <a:pt x="3669175" y="381965"/>
                </a:cubicBezTo>
                <a:cubicBezTo>
                  <a:pt x="3562300" y="310716"/>
                  <a:pt x="3693766" y="401638"/>
                  <a:pt x="3611301" y="335666"/>
                </a:cubicBezTo>
                <a:cubicBezTo>
                  <a:pt x="3600438" y="326976"/>
                  <a:pt x="3587897" y="320603"/>
                  <a:pt x="3576577" y="312517"/>
                </a:cubicBezTo>
                <a:cubicBezTo>
                  <a:pt x="3560879" y="301304"/>
                  <a:pt x="3547028" y="287364"/>
                  <a:pt x="3530279" y="277793"/>
                </a:cubicBezTo>
                <a:cubicBezTo>
                  <a:pt x="3519685" y="271740"/>
                  <a:pt x="3506978" y="270502"/>
                  <a:pt x="3495554" y="266218"/>
                </a:cubicBezTo>
                <a:cubicBezTo>
                  <a:pt x="3476100" y="258923"/>
                  <a:pt x="3456972" y="250785"/>
                  <a:pt x="3437681" y="243069"/>
                </a:cubicBezTo>
                <a:cubicBezTo>
                  <a:pt x="3419012" y="224399"/>
                  <a:pt x="3405362" y="207722"/>
                  <a:pt x="3379808" y="196770"/>
                </a:cubicBezTo>
                <a:cubicBezTo>
                  <a:pt x="3365186" y="190504"/>
                  <a:pt x="3348942" y="189053"/>
                  <a:pt x="3333509" y="185195"/>
                </a:cubicBezTo>
                <a:cubicBezTo>
                  <a:pt x="3284141" y="152283"/>
                  <a:pt x="3267589" y="137102"/>
                  <a:pt x="3217762" y="115747"/>
                </a:cubicBezTo>
                <a:cubicBezTo>
                  <a:pt x="3206548" y="110941"/>
                  <a:pt x="3194252" y="108978"/>
                  <a:pt x="3183038" y="104172"/>
                </a:cubicBezTo>
                <a:cubicBezTo>
                  <a:pt x="3167179" y="97375"/>
                  <a:pt x="3152759" y="87431"/>
                  <a:pt x="3136739" y="81023"/>
                </a:cubicBezTo>
                <a:cubicBezTo>
                  <a:pt x="3114083" y="71961"/>
                  <a:pt x="3090440" y="65590"/>
                  <a:pt x="3067291" y="57874"/>
                </a:cubicBezTo>
                <a:cubicBezTo>
                  <a:pt x="3055716" y="54016"/>
                  <a:pt x="3044404" y="49258"/>
                  <a:pt x="3032567" y="46299"/>
                </a:cubicBezTo>
                <a:cubicBezTo>
                  <a:pt x="3001701" y="38583"/>
                  <a:pt x="2970153" y="33211"/>
                  <a:pt x="2939970" y="23150"/>
                </a:cubicBezTo>
                <a:cubicBezTo>
                  <a:pt x="2928395" y="19292"/>
                  <a:pt x="2917405" y="12588"/>
                  <a:pt x="2905246" y="11575"/>
                </a:cubicBezTo>
                <a:cubicBezTo>
                  <a:pt x="2824411" y="4839"/>
                  <a:pt x="2743200" y="3858"/>
                  <a:pt x="2662177" y="0"/>
                </a:cubicBezTo>
                <a:cubicBezTo>
                  <a:pt x="2596587" y="3858"/>
                  <a:pt x="2530785" y="5037"/>
                  <a:pt x="2465408" y="11575"/>
                </a:cubicBezTo>
                <a:cubicBezTo>
                  <a:pt x="2440958" y="14020"/>
                  <a:pt x="2414075" y="31808"/>
                  <a:pt x="2395960" y="46299"/>
                </a:cubicBezTo>
                <a:cubicBezTo>
                  <a:pt x="2387438" y="53116"/>
                  <a:pt x="2382168" y="63833"/>
                  <a:pt x="2372810" y="69448"/>
                </a:cubicBezTo>
                <a:cubicBezTo>
                  <a:pt x="2362348" y="75725"/>
                  <a:pt x="2348999" y="75567"/>
                  <a:pt x="2338086" y="81023"/>
                </a:cubicBezTo>
                <a:cubicBezTo>
                  <a:pt x="2248335" y="125899"/>
                  <a:pt x="2355918" y="86653"/>
                  <a:pt x="2268638" y="115747"/>
                </a:cubicBezTo>
                <a:cubicBezTo>
                  <a:pt x="2079592" y="103931"/>
                  <a:pt x="2145295" y="104172"/>
                  <a:pt x="2071868" y="104172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648446" y="2943224"/>
            <a:ext cx="18585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 smtClean="0">
                <a:solidFill>
                  <a:srgbClr val="0027FF"/>
                </a:solidFill>
                <a:latin typeface="+mj-lt"/>
              </a:rPr>
              <a:t>This is the scope of w</a:t>
            </a:r>
            <a:endParaRPr lang="en-US" sz="2400" dirty="0">
              <a:solidFill>
                <a:srgbClr val="0027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635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1963" y="1341438"/>
            <a:ext cx="4628190" cy="50167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</a:t>
            </a:r>
            <a:r>
              <a:rPr lang="en-US" sz="3200" dirty="0" smtClean="0">
                <a:solidFill>
                  <a:srgbClr val="000000"/>
                </a:solidFill>
                <a:latin typeface="Courier"/>
                <a:cs typeface="Courier"/>
              </a:rPr>
              <a:t>(){</a:t>
            </a:r>
          </a:p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   </a:t>
            </a:r>
            <a:r>
              <a:rPr lang="en-US" sz="3200" i="1" dirty="0" smtClean="0">
                <a:solidFill>
                  <a:srgbClr val="000000"/>
                </a:solidFill>
                <a:cs typeface="Courier"/>
              </a:rPr>
              <a:t>… some code</a:t>
            </a:r>
            <a:r>
              <a:rPr lang="en-US" sz="3200" b="1" dirty="0" smtClean="0">
                <a:solidFill>
                  <a:srgbClr val="000000"/>
                </a:solidFill>
                <a:latin typeface="Courier"/>
                <a:cs typeface="Courier"/>
              </a:rPr>
              <a:t>   </a:t>
            </a:r>
          </a:p>
          <a:p>
            <a:pPr>
              <a:defRPr/>
            </a:pPr>
            <a:r>
              <a:rPr lang="en-US" sz="3200" b="1" dirty="0" smtClean="0">
                <a:solidFill>
                  <a:srgbClr val="660066"/>
                </a:solidFill>
                <a:latin typeface="Courier"/>
                <a:cs typeface="Courier"/>
              </a:rPr>
              <a:t>   if</a:t>
            </a:r>
            <a:r>
              <a:rPr lang="en-US" sz="32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 smtClean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b="1" dirty="0" err="1" smtClean="0">
                <a:solidFill>
                  <a:srgbClr val="7030A0"/>
                </a:solidFill>
                <a:latin typeface="Courier"/>
                <a:cs typeface="Courier"/>
              </a:rPr>
              <a:t>int</a:t>
            </a:r>
            <a:r>
              <a:rPr lang="en-US" sz="3200" b="1" dirty="0" smtClean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w</a:t>
            </a:r>
            <a:r>
              <a:rPr lang="en-US" sz="32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04031" y="3770614"/>
            <a:ext cx="21956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 smtClean="0">
                <a:solidFill>
                  <a:srgbClr val="0027FF"/>
                </a:solidFill>
                <a:latin typeface="+mj-lt"/>
              </a:rPr>
              <a:t>w </a:t>
            </a:r>
            <a:r>
              <a:rPr lang="en-US" sz="2400" dirty="0">
                <a:solidFill>
                  <a:srgbClr val="0027FF"/>
                </a:solidFill>
                <a:latin typeface="+mj-lt"/>
              </a:rPr>
              <a:t>dies here (at the end of its code block)</a:t>
            </a:r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>
                <a:latin typeface="Calibri"/>
                <a:cs typeface="Calibri"/>
              </a:rPr>
              <a:t>Example 2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24550" y="2028825"/>
            <a:ext cx="270567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 smtClean="0">
                <a:solidFill>
                  <a:srgbClr val="0027FF"/>
                </a:solidFill>
                <a:latin typeface="+mj-lt"/>
              </a:rPr>
              <a:t>w comes </a:t>
            </a:r>
            <a:r>
              <a:rPr lang="en-US" sz="2400" dirty="0">
                <a:solidFill>
                  <a:srgbClr val="0027FF"/>
                </a:solidFill>
                <a:latin typeface="+mj-lt"/>
              </a:rPr>
              <a:t>to life here</a:t>
            </a:r>
          </a:p>
        </p:txBody>
      </p:sp>
      <p:sp>
        <p:nvSpPr>
          <p:cNvPr id="6" name="Freeform 5"/>
          <p:cNvSpPr/>
          <p:nvPr/>
        </p:nvSpPr>
        <p:spPr>
          <a:xfrm>
            <a:off x="4664597" y="2303362"/>
            <a:ext cx="1261641" cy="868132"/>
          </a:xfrm>
          <a:custGeom>
            <a:avLst/>
            <a:gdLst>
              <a:gd name="connsiteX0" fmla="*/ 1261641 w 1261641"/>
              <a:gd name="connsiteY0" fmla="*/ 0 h 868132"/>
              <a:gd name="connsiteX1" fmla="*/ 914400 w 1261641"/>
              <a:gd name="connsiteY1" fmla="*/ 23149 h 868132"/>
              <a:gd name="connsiteX2" fmla="*/ 810228 w 1261641"/>
              <a:gd name="connsiteY2" fmla="*/ 46299 h 868132"/>
              <a:gd name="connsiteX3" fmla="*/ 763930 w 1261641"/>
              <a:gd name="connsiteY3" fmla="*/ 57873 h 868132"/>
              <a:gd name="connsiteX4" fmla="*/ 682907 w 1261641"/>
              <a:gd name="connsiteY4" fmla="*/ 92597 h 868132"/>
              <a:gd name="connsiteX5" fmla="*/ 578735 w 1261641"/>
              <a:gd name="connsiteY5" fmla="*/ 150471 h 868132"/>
              <a:gd name="connsiteX6" fmla="*/ 532436 w 1261641"/>
              <a:gd name="connsiteY6" fmla="*/ 196770 h 868132"/>
              <a:gd name="connsiteX7" fmla="*/ 509287 w 1261641"/>
              <a:gd name="connsiteY7" fmla="*/ 243068 h 868132"/>
              <a:gd name="connsiteX8" fmla="*/ 486137 w 1261641"/>
              <a:gd name="connsiteY8" fmla="*/ 277792 h 868132"/>
              <a:gd name="connsiteX9" fmla="*/ 474562 w 1261641"/>
              <a:gd name="connsiteY9" fmla="*/ 312516 h 868132"/>
              <a:gd name="connsiteX10" fmla="*/ 428264 w 1261641"/>
              <a:gd name="connsiteY10" fmla="*/ 405114 h 868132"/>
              <a:gd name="connsiteX11" fmla="*/ 405114 w 1261641"/>
              <a:gd name="connsiteY11" fmla="*/ 451413 h 868132"/>
              <a:gd name="connsiteX12" fmla="*/ 381965 w 1261641"/>
              <a:gd name="connsiteY12" fmla="*/ 486137 h 868132"/>
              <a:gd name="connsiteX13" fmla="*/ 347241 w 1261641"/>
              <a:gd name="connsiteY13" fmla="*/ 555585 h 868132"/>
              <a:gd name="connsiteX14" fmla="*/ 243069 w 1261641"/>
              <a:gd name="connsiteY14" fmla="*/ 636608 h 868132"/>
              <a:gd name="connsiteX15" fmla="*/ 208345 w 1261641"/>
              <a:gd name="connsiteY15" fmla="*/ 659757 h 868132"/>
              <a:gd name="connsiteX16" fmla="*/ 173621 w 1261641"/>
              <a:gd name="connsiteY16" fmla="*/ 671332 h 868132"/>
              <a:gd name="connsiteX17" fmla="*/ 138897 w 1261641"/>
              <a:gd name="connsiteY17" fmla="*/ 694481 h 868132"/>
              <a:gd name="connsiteX18" fmla="*/ 104173 w 1261641"/>
              <a:gd name="connsiteY18" fmla="*/ 706056 h 868132"/>
              <a:gd name="connsiteX19" fmla="*/ 46299 w 1261641"/>
              <a:gd name="connsiteY19" fmla="*/ 752354 h 868132"/>
              <a:gd name="connsiteX20" fmla="*/ 46299 w 1261641"/>
              <a:gd name="connsiteY20" fmla="*/ 636608 h 868132"/>
              <a:gd name="connsiteX21" fmla="*/ 69449 w 1261641"/>
              <a:gd name="connsiteY21" fmla="*/ 613458 h 868132"/>
              <a:gd name="connsiteX22" fmla="*/ 92598 w 1261641"/>
              <a:gd name="connsiteY22" fmla="*/ 578734 h 868132"/>
              <a:gd name="connsiteX23" fmla="*/ 23150 w 1261641"/>
              <a:gd name="connsiteY23" fmla="*/ 717630 h 868132"/>
              <a:gd name="connsiteX24" fmla="*/ 0 w 1261641"/>
              <a:gd name="connsiteY24" fmla="*/ 787079 h 868132"/>
              <a:gd name="connsiteX25" fmla="*/ 23150 w 1261641"/>
              <a:gd name="connsiteY25" fmla="*/ 821803 h 868132"/>
              <a:gd name="connsiteX26" fmla="*/ 57874 w 1261641"/>
              <a:gd name="connsiteY26" fmla="*/ 833377 h 868132"/>
              <a:gd name="connsiteX27" fmla="*/ 92598 w 1261641"/>
              <a:gd name="connsiteY27" fmla="*/ 856527 h 868132"/>
              <a:gd name="connsiteX28" fmla="*/ 138897 w 1261641"/>
              <a:gd name="connsiteY28" fmla="*/ 868101 h 868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61641" h="868132">
                <a:moveTo>
                  <a:pt x="1261641" y="0"/>
                </a:moveTo>
                <a:cubicBezTo>
                  <a:pt x="1111514" y="37532"/>
                  <a:pt x="1271859" y="808"/>
                  <a:pt x="914400" y="23149"/>
                </a:cubicBezTo>
                <a:cubicBezTo>
                  <a:pt x="847554" y="27327"/>
                  <a:pt x="859607" y="32191"/>
                  <a:pt x="810228" y="46299"/>
                </a:cubicBezTo>
                <a:cubicBezTo>
                  <a:pt x="794932" y="50669"/>
                  <a:pt x="779363" y="54015"/>
                  <a:pt x="763930" y="57873"/>
                </a:cubicBezTo>
                <a:cubicBezTo>
                  <a:pt x="637543" y="142133"/>
                  <a:pt x="832386" y="17858"/>
                  <a:pt x="682907" y="92597"/>
                </a:cubicBezTo>
                <a:cubicBezTo>
                  <a:pt x="523697" y="172201"/>
                  <a:pt x="674765" y="118460"/>
                  <a:pt x="578735" y="150471"/>
                </a:cubicBezTo>
                <a:cubicBezTo>
                  <a:pt x="563302" y="165904"/>
                  <a:pt x="542197" y="177249"/>
                  <a:pt x="532436" y="196770"/>
                </a:cubicBezTo>
                <a:cubicBezTo>
                  <a:pt x="524720" y="212203"/>
                  <a:pt x="517848" y="228087"/>
                  <a:pt x="509287" y="243068"/>
                </a:cubicBezTo>
                <a:cubicBezTo>
                  <a:pt x="502385" y="255146"/>
                  <a:pt x="492358" y="265350"/>
                  <a:pt x="486137" y="277792"/>
                </a:cubicBezTo>
                <a:cubicBezTo>
                  <a:pt x="480681" y="288705"/>
                  <a:pt x="479611" y="301409"/>
                  <a:pt x="474562" y="312516"/>
                </a:cubicBezTo>
                <a:cubicBezTo>
                  <a:pt x="460282" y="343932"/>
                  <a:pt x="443697" y="374248"/>
                  <a:pt x="428264" y="405114"/>
                </a:cubicBezTo>
                <a:cubicBezTo>
                  <a:pt x="420548" y="420547"/>
                  <a:pt x="414685" y="437056"/>
                  <a:pt x="405114" y="451413"/>
                </a:cubicBezTo>
                <a:cubicBezTo>
                  <a:pt x="397398" y="462988"/>
                  <a:pt x="388186" y="473695"/>
                  <a:pt x="381965" y="486137"/>
                </a:cubicBezTo>
                <a:cubicBezTo>
                  <a:pt x="355865" y="538337"/>
                  <a:pt x="388703" y="505830"/>
                  <a:pt x="347241" y="555585"/>
                </a:cubicBezTo>
                <a:cubicBezTo>
                  <a:pt x="313244" y="596382"/>
                  <a:pt x="291464" y="604345"/>
                  <a:pt x="243069" y="636608"/>
                </a:cubicBezTo>
                <a:cubicBezTo>
                  <a:pt x="231494" y="644324"/>
                  <a:pt x="221542" y="655358"/>
                  <a:pt x="208345" y="659757"/>
                </a:cubicBezTo>
                <a:cubicBezTo>
                  <a:pt x="196770" y="663615"/>
                  <a:pt x="184534" y="665876"/>
                  <a:pt x="173621" y="671332"/>
                </a:cubicBezTo>
                <a:cubicBezTo>
                  <a:pt x="161179" y="677553"/>
                  <a:pt x="151339" y="688260"/>
                  <a:pt x="138897" y="694481"/>
                </a:cubicBezTo>
                <a:cubicBezTo>
                  <a:pt x="127984" y="699937"/>
                  <a:pt x="115086" y="700600"/>
                  <a:pt x="104173" y="706056"/>
                </a:cubicBezTo>
                <a:cubicBezTo>
                  <a:pt x="74971" y="720657"/>
                  <a:pt x="67831" y="730823"/>
                  <a:pt x="46299" y="752354"/>
                </a:cubicBezTo>
                <a:cubicBezTo>
                  <a:pt x="30064" y="703645"/>
                  <a:pt x="24133" y="703106"/>
                  <a:pt x="46299" y="636608"/>
                </a:cubicBezTo>
                <a:cubicBezTo>
                  <a:pt x="49750" y="626255"/>
                  <a:pt x="62632" y="621980"/>
                  <a:pt x="69449" y="613458"/>
                </a:cubicBezTo>
                <a:cubicBezTo>
                  <a:pt x="78139" y="602595"/>
                  <a:pt x="92598" y="564823"/>
                  <a:pt x="92598" y="578734"/>
                </a:cubicBezTo>
                <a:cubicBezTo>
                  <a:pt x="92598" y="657452"/>
                  <a:pt x="46559" y="647403"/>
                  <a:pt x="23150" y="717630"/>
                </a:cubicBezTo>
                <a:lnTo>
                  <a:pt x="0" y="787079"/>
                </a:lnTo>
                <a:cubicBezTo>
                  <a:pt x="7717" y="798654"/>
                  <a:pt x="12287" y="813113"/>
                  <a:pt x="23150" y="821803"/>
                </a:cubicBezTo>
                <a:cubicBezTo>
                  <a:pt x="32677" y="829425"/>
                  <a:pt x="46961" y="827921"/>
                  <a:pt x="57874" y="833377"/>
                </a:cubicBezTo>
                <a:cubicBezTo>
                  <a:pt x="70317" y="839598"/>
                  <a:pt x="80155" y="850306"/>
                  <a:pt x="92598" y="856527"/>
                </a:cubicBezTo>
                <a:cubicBezTo>
                  <a:pt x="118186" y="869321"/>
                  <a:pt x="119168" y="868101"/>
                  <a:pt x="138897" y="868101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747777" y="3990353"/>
            <a:ext cx="4363656" cy="327974"/>
          </a:xfrm>
          <a:custGeom>
            <a:avLst/>
            <a:gdLst>
              <a:gd name="connsiteX0" fmla="*/ 4363656 w 4363656"/>
              <a:gd name="connsiteY0" fmla="*/ 49212 h 327974"/>
              <a:gd name="connsiteX1" fmla="*/ 3194613 w 4363656"/>
              <a:gd name="connsiteY1" fmla="*/ 107085 h 327974"/>
              <a:gd name="connsiteX2" fmla="*/ 3009418 w 4363656"/>
              <a:gd name="connsiteY2" fmla="*/ 141809 h 327974"/>
              <a:gd name="connsiteX3" fmla="*/ 2870522 w 4363656"/>
              <a:gd name="connsiteY3" fmla="*/ 164958 h 327974"/>
              <a:gd name="connsiteX4" fmla="*/ 2789499 w 4363656"/>
              <a:gd name="connsiteY4" fmla="*/ 176533 h 327974"/>
              <a:gd name="connsiteX5" fmla="*/ 2696901 w 4363656"/>
              <a:gd name="connsiteY5" fmla="*/ 199682 h 327974"/>
              <a:gd name="connsiteX6" fmla="*/ 1875099 w 4363656"/>
              <a:gd name="connsiteY6" fmla="*/ 188108 h 327974"/>
              <a:gd name="connsiteX7" fmla="*/ 1770927 w 4363656"/>
              <a:gd name="connsiteY7" fmla="*/ 176533 h 327974"/>
              <a:gd name="connsiteX8" fmla="*/ 1574157 w 4363656"/>
              <a:gd name="connsiteY8" fmla="*/ 153384 h 327974"/>
              <a:gd name="connsiteX9" fmla="*/ 1250066 w 4363656"/>
              <a:gd name="connsiteY9" fmla="*/ 141809 h 327974"/>
              <a:gd name="connsiteX10" fmla="*/ 1122745 w 4363656"/>
              <a:gd name="connsiteY10" fmla="*/ 130234 h 327974"/>
              <a:gd name="connsiteX11" fmla="*/ 1053296 w 4363656"/>
              <a:gd name="connsiteY11" fmla="*/ 118660 h 327974"/>
              <a:gd name="connsiteX12" fmla="*/ 972274 w 4363656"/>
              <a:gd name="connsiteY12" fmla="*/ 107085 h 327974"/>
              <a:gd name="connsiteX13" fmla="*/ 868101 w 4363656"/>
              <a:gd name="connsiteY13" fmla="*/ 72361 h 327974"/>
              <a:gd name="connsiteX14" fmla="*/ 798653 w 4363656"/>
              <a:gd name="connsiteY14" fmla="*/ 49212 h 327974"/>
              <a:gd name="connsiteX15" fmla="*/ 717631 w 4363656"/>
              <a:gd name="connsiteY15" fmla="*/ 37637 h 327974"/>
              <a:gd name="connsiteX16" fmla="*/ 474562 w 4363656"/>
              <a:gd name="connsiteY16" fmla="*/ 49212 h 327974"/>
              <a:gd name="connsiteX17" fmla="*/ 358815 w 4363656"/>
              <a:gd name="connsiteY17" fmla="*/ 83936 h 327974"/>
              <a:gd name="connsiteX18" fmla="*/ 266218 w 4363656"/>
              <a:gd name="connsiteY18" fmla="*/ 107085 h 327974"/>
              <a:gd name="connsiteX19" fmla="*/ 196770 w 4363656"/>
              <a:gd name="connsiteY19" fmla="*/ 130234 h 327974"/>
              <a:gd name="connsiteX20" fmla="*/ 104172 w 4363656"/>
              <a:gd name="connsiteY20" fmla="*/ 141809 h 327974"/>
              <a:gd name="connsiteX21" fmla="*/ 34724 w 4363656"/>
              <a:gd name="connsiteY21" fmla="*/ 130234 h 327974"/>
              <a:gd name="connsiteX22" fmla="*/ 92598 w 4363656"/>
              <a:gd name="connsiteY22" fmla="*/ 72361 h 327974"/>
              <a:gd name="connsiteX23" fmla="*/ 115747 w 4363656"/>
              <a:gd name="connsiteY23" fmla="*/ 26062 h 327974"/>
              <a:gd name="connsiteX24" fmla="*/ 150471 w 4363656"/>
              <a:gd name="connsiteY24" fmla="*/ 2913 h 327974"/>
              <a:gd name="connsiteX25" fmla="*/ 81023 w 4363656"/>
              <a:gd name="connsiteY25" fmla="*/ 72361 h 327974"/>
              <a:gd name="connsiteX26" fmla="*/ 34724 w 4363656"/>
              <a:gd name="connsiteY26" fmla="*/ 141809 h 327974"/>
              <a:gd name="connsiteX27" fmla="*/ 0 w 4363656"/>
              <a:gd name="connsiteY27" fmla="*/ 199682 h 327974"/>
              <a:gd name="connsiteX28" fmla="*/ 11575 w 4363656"/>
              <a:gd name="connsiteY28" fmla="*/ 234406 h 327974"/>
              <a:gd name="connsiteX29" fmla="*/ 57874 w 4363656"/>
              <a:gd name="connsiteY29" fmla="*/ 257556 h 327974"/>
              <a:gd name="connsiteX30" fmla="*/ 92598 w 4363656"/>
              <a:gd name="connsiteY30" fmla="*/ 280705 h 327974"/>
              <a:gd name="connsiteX31" fmla="*/ 127322 w 4363656"/>
              <a:gd name="connsiteY31" fmla="*/ 292280 h 327974"/>
              <a:gd name="connsiteX32" fmla="*/ 196770 w 4363656"/>
              <a:gd name="connsiteY32" fmla="*/ 327004 h 327974"/>
              <a:gd name="connsiteX33" fmla="*/ 243069 w 4363656"/>
              <a:gd name="connsiteY33" fmla="*/ 327004 h 327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363656" h="327974">
                <a:moveTo>
                  <a:pt x="4363656" y="49212"/>
                </a:moveTo>
                <a:cubicBezTo>
                  <a:pt x="3948647" y="152957"/>
                  <a:pt x="4458657" y="28781"/>
                  <a:pt x="3194613" y="107085"/>
                </a:cubicBezTo>
                <a:cubicBezTo>
                  <a:pt x="3131926" y="110968"/>
                  <a:pt x="3071247" y="130768"/>
                  <a:pt x="3009418" y="141809"/>
                </a:cubicBezTo>
                <a:cubicBezTo>
                  <a:pt x="2963212" y="150060"/>
                  <a:pt x="2916885" y="157638"/>
                  <a:pt x="2870522" y="164958"/>
                </a:cubicBezTo>
                <a:cubicBezTo>
                  <a:pt x="2843574" y="169213"/>
                  <a:pt x="2816251" y="171183"/>
                  <a:pt x="2789499" y="176533"/>
                </a:cubicBezTo>
                <a:cubicBezTo>
                  <a:pt x="2758301" y="182773"/>
                  <a:pt x="2696901" y="199682"/>
                  <a:pt x="2696901" y="199682"/>
                </a:cubicBezTo>
                <a:lnTo>
                  <a:pt x="1875099" y="188108"/>
                </a:lnTo>
                <a:cubicBezTo>
                  <a:pt x="1840172" y="187235"/>
                  <a:pt x="1805625" y="180615"/>
                  <a:pt x="1770927" y="176533"/>
                </a:cubicBezTo>
                <a:cubicBezTo>
                  <a:pt x="1736843" y="172523"/>
                  <a:pt x="1604586" y="155029"/>
                  <a:pt x="1574157" y="153384"/>
                </a:cubicBezTo>
                <a:cubicBezTo>
                  <a:pt x="1466215" y="147549"/>
                  <a:pt x="1358096" y="145667"/>
                  <a:pt x="1250066" y="141809"/>
                </a:cubicBezTo>
                <a:cubicBezTo>
                  <a:pt x="1207626" y="137951"/>
                  <a:pt x="1165068" y="135213"/>
                  <a:pt x="1122745" y="130234"/>
                </a:cubicBezTo>
                <a:cubicBezTo>
                  <a:pt x="1099437" y="127492"/>
                  <a:pt x="1076492" y="122229"/>
                  <a:pt x="1053296" y="118660"/>
                </a:cubicBezTo>
                <a:cubicBezTo>
                  <a:pt x="1026332" y="114512"/>
                  <a:pt x="999281" y="110943"/>
                  <a:pt x="972274" y="107085"/>
                </a:cubicBezTo>
                <a:lnTo>
                  <a:pt x="868101" y="72361"/>
                </a:lnTo>
                <a:lnTo>
                  <a:pt x="798653" y="49212"/>
                </a:lnTo>
                <a:lnTo>
                  <a:pt x="717631" y="37637"/>
                </a:lnTo>
                <a:cubicBezTo>
                  <a:pt x="636608" y="41495"/>
                  <a:pt x="555418" y="42744"/>
                  <a:pt x="474562" y="49212"/>
                </a:cubicBezTo>
                <a:cubicBezTo>
                  <a:pt x="447540" y="51374"/>
                  <a:pt x="377471" y="79272"/>
                  <a:pt x="358815" y="83936"/>
                </a:cubicBezTo>
                <a:cubicBezTo>
                  <a:pt x="327949" y="91652"/>
                  <a:pt x="296401" y="97024"/>
                  <a:pt x="266218" y="107085"/>
                </a:cubicBezTo>
                <a:cubicBezTo>
                  <a:pt x="243069" y="114801"/>
                  <a:pt x="220983" y="127207"/>
                  <a:pt x="196770" y="130234"/>
                </a:cubicBezTo>
                <a:lnTo>
                  <a:pt x="104172" y="141809"/>
                </a:lnTo>
                <a:lnTo>
                  <a:pt x="34724" y="130234"/>
                </a:lnTo>
                <a:cubicBezTo>
                  <a:pt x="30239" y="103323"/>
                  <a:pt x="92598" y="72361"/>
                  <a:pt x="92598" y="72361"/>
                </a:cubicBezTo>
                <a:cubicBezTo>
                  <a:pt x="100314" y="56928"/>
                  <a:pt x="104701" y="39317"/>
                  <a:pt x="115747" y="26062"/>
                </a:cubicBezTo>
                <a:cubicBezTo>
                  <a:pt x="124653" y="15375"/>
                  <a:pt x="158818" y="-8216"/>
                  <a:pt x="150471" y="2913"/>
                </a:cubicBezTo>
                <a:cubicBezTo>
                  <a:pt x="130828" y="29104"/>
                  <a:pt x="81023" y="72361"/>
                  <a:pt x="81023" y="72361"/>
                </a:cubicBezTo>
                <a:cubicBezTo>
                  <a:pt x="53500" y="154929"/>
                  <a:pt x="92527" y="55103"/>
                  <a:pt x="34724" y="141809"/>
                </a:cubicBezTo>
                <a:cubicBezTo>
                  <a:pt x="-25374" y="231957"/>
                  <a:pt x="72092" y="127593"/>
                  <a:pt x="0" y="199682"/>
                </a:cubicBezTo>
                <a:cubicBezTo>
                  <a:pt x="3858" y="211257"/>
                  <a:pt x="2948" y="225779"/>
                  <a:pt x="11575" y="234406"/>
                </a:cubicBezTo>
                <a:cubicBezTo>
                  <a:pt x="23776" y="246607"/>
                  <a:pt x="42893" y="248995"/>
                  <a:pt x="57874" y="257556"/>
                </a:cubicBezTo>
                <a:cubicBezTo>
                  <a:pt x="69952" y="264458"/>
                  <a:pt x="80156" y="274484"/>
                  <a:pt x="92598" y="280705"/>
                </a:cubicBezTo>
                <a:cubicBezTo>
                  <a:pt x="103511" y="286161"/>
                  <a:pt x="116409" y="286824"/>
                  <a:pt x="127322" y="292280"/>
                </a:cubicBezTo>
                <a:cubicBezTo>
                  <a:pt x="163997" y="310618"/>
                  <a:pt x="156041" y="321185"/>
                  <a:pt x="196770" y="327004"/>
                </a:cubicBezTo>
                <a:cubicBezTo>
                  <a:pt x="212048" y="329187"/>
                  <a:pt x="227636" y="327004"/>
                  <a:pt x="243069" y="327004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2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6" grpId="0" animBg="1"/>
      <p:bldP spid="1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3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7725" y="150813"/>
            <a:ext cx="10169525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4" name="TextBox 2"/>
          <p:cNvSpPr txBox="1">
            <a:spLocks noChangeArrowheads="1"/>
          </p:cNvSpPr>
          <p:nvPr/>
        </p:nvSpPr>
        <p:spPr bwMode="auto">
          <a:xfrm>
            <a:off x="2554288" y="4776788"/>
            <a:ext cx="36258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6000">
                <a:solidFill>
                  <a:srgbClr val="010000"/>
                </a:solidFill>
                <a:latin typeface="Chalkboard" charset="0"/>
                <a:cs typeface="Chalkboard" charset="0"/>
              </a:rPr>
              <a:t>Chapter 2</a:t>
            </a:r>
          </a:p>
        </p:txBody>
      </p:sp>
    </p:spTree>
    <p:extLst>
      <p:ext uri="{BB962C8B-B14F-4D97-AF65-F5344CB8AC3E}">
        <p14:creationId xmlns:p14="http://schemas.microsoft.com/office/powerpoint/2010/main" val="213858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8089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The programmer fixed her bug</a:t>
            </a:r>
          </a:p>
        </p:txBody>
      </p:sp>
    </p:spTree>
    <p:extLst>
      <p:ext uri="{BB962C8B-B14F-4D97-AF65-F5344CB8AC3E}">
        <p14:creationId xmlns:p14="http://schemas.microsoft.com/office/powerpoint/2010/main" val="76446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Char char="•"/>
            </a:pPr>
            <a:r>
              <a:rPr lang="en-US" altLang="en-US" sz="3200" dirty="0">
                <a:latin typeface="Times New Roman" charset="0"/>
              </a:rPr>
              <a:t>Boolean expression is just a </a:t>
            </a:r>
            <a:r>
              <a:rPr lang="en-US" altLang="en-US" sz="3200" b="1" i="1" dirty="0">
                <a:latin typeface="Times New Roman" charset="0"/>
              </a:rPr>
              <a:t>test</a:t>
            </a:r>
            <a:r>
              <a:rPr lang="en-US" altLang="en-US" sz="3200" dirty="0">
                <a:latin typeface="Times New Roman" charset="0"/>
              </a:rPr>
              <a:t> for a condition</a:t>
            </a:r>
          </a:p>
          <a:p>
            <a:pPr lvl="1">
              <a:spcBef>
                <a:spcPct val="0"/>
              </a:spcBef>
              <a:buClr>
                <a:schemeClr val="bg2"/>
              </a:buClr>
              <a:buSzTx/>
              <a:buFontTx/>
              <a:buChar char="•"/>
            </a:pPr>
            <a:r>
              <a:rPr lang="en-US" altLang="en-US" sz="2500" dirty="0">
                <a:latin typeface="Times New Roman" charset="0"/>
              </a:rPr>
              <a:t>Essentially, evaluates to </a:t>
            </a:r>
            <a:r>
              <a:rPr lang="en-US" altLang="en-US" sz="2500" b="1" dirty="0">
                <a:latin typeface="Courier New" charset="0"/>
              </a:rPr>
              <a:t>true</a:t>
            </a:r>
            <a:r>
              <a:rPr lang="en-US" altLang="en-US" sz="2500" dirty="0">
                <a:latin typeface="Times New Roman" charset="0"/>
              </a:rPr>
              <a:t> or </a:t>
            </a:r>
            <a:r>
              <a:rPr lang="en-US" altLang="en-US" sz="2500" b="1" dirty="0">
                <a:latin typeface="Courier New" charset="0"/>
              </a:rPr>
              <a:t>false</a:t>
            </a:r>
          </a:p>
          <a:p>
            <a:pPr lvl="1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altLang="en-US" sz="2500" dirty="0">
              <a:latin typeface="Times New Roman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Char char="•"/>
            </a:pPr>
            <a:r>
              <a:rPr lang="en-US" altLang="en-US" sz="3200" dirty="0">
                <a:latin typeface="Times New Roman" charset="0"/>
              </a:rPr>
              <a:t>Value comparisons:</a:t>
            </a:r>
          </a:p>
          <a:p>
            <a:pPr lvl="1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500" dirty="0">
                <a:latin typeface="Times New Roman" charset="0"/>
              </a:rPr>
              <a:t>	</a:t>
            </a:r>
            <a:r>
              <a:rPr lang="en-US" altLang="en-US" sz="2500" b="1" dirty="0">
                <a:latin typeface="Courier New" charset="0"/>
              </a:rPr>
              <a:t>==	</a:t>
            </a:r>
            <a:r>
              <a:rPr lang="en-US" altLang="en-US" sz="2500" dirty="0">
                <a:latin typeface="Times New Roman" charset="0"/>
              </a:rPr>
              <a:t>“equals”		(note: not single </a:t>
            </a:r>
            <a:r>
              <a:rPr lang="en-US" altLang="en-US" sz="2500" b="1" dirty="0">
                <a:latin typeface="Courier New" charset="0"/>
              </a:rPr>
              <a:t>=</a:t>
            </a:r>
            <a:r>
              <a:rPr lang="en-US" altLang="en-US" sz="2500" dirty="0">
                <a:latin typeface="Times New Roman" charset="0"/>
              </a:rPr>
              <a:t>)</a:t>
            </a:r>
            <a:endParaRPr lang="en-US" altLang="en-US" sz="2500" b="1" dirty="0">
              <a:latin typeface="Courier New" charset="0"/>
            </a:endParaRPr>
          </a:p>
          <a:p>
            <a:pPr lvl="1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500" b="1" dirty="0">
                <a:latin typeface="Courier New" charset="0"/>
              </a:rPr>
              <a:t>	!=	</a:t>
            </a:r>
            <a:r>
              <a:rPr lang="en-US" altLang="en-US" sz="2500" dirty="0">
                <a:latin typeface="Times New Roman" charset="0"/>
              </a:rPr>
              <a:t>“not equals”		(cannot say </a:t>
            </a:r>
            <a:r>
              <a:rPr lang="en-US" altLang="en-US" sz="2500" b="1" dirty="0">
                <a:latin typeface="Courier New" charset="0"/>
              </a:rPr>
              <a:t>&lt;&gt;</a:t>
            </a:r>
            <a:r>
              <a:rPr lang="en-US" altLang="en-US" sz="2500" dirty="0">
                <a:latin typeface="Times New Roman" charset="0"/>
              </a:rPr>
              <a:t>)</a:t>
            </a:r>
            <a:endParaRPr lang="en-US" altLang="en-US" sz="2500" b="1" dirty="0">
              <a:latin typeface="Courier New" charset="0"/>
            </a:endParaRPr>
          </a:p>
          <a:p>
            <a:pPr lvl="1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500" b="1" dirty="0">
                <a:latin typeface="Courier New" charset="0"/>
              </a:rPr>
              <a:t>	&gt;	</a:t>
            </a:r>
            <a:r>
              <a:rPr lang="en-US" altLang="en-US" sz="2500" dirty="0">
                <a:latin typeface="Times New Roman" charset="0"/>
              </a:rPr>
              <a:t>“greater than”</a:t>
            </a:r>
            <a:endParaRPr lang="en-US" altLang="en-US" sz="2500" b="1" dirty="0">
              <a:latin typeface="Courier New" charset="0"/>
            </a:endParaRPr>
          </a:p>
          <a:p>
            <a:pPr lvl="1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500" b="1" dirty="0">
                <a:latin typeface="Courier New" charset="0"/>
              </a:rPr>
              <a:t>	&lt;	</a:t>
            </a:r>
            <a:r>
              <a:rPr lang="en-US" altLang="en-US" sz="2500" dirty="0">
                <a:latin typeface="Times New Roman" charset="0"/>
              </a:rPr>
              <a:t>“less than”</a:t>
            </a:r>
            <a:endParaRPr lang="en-US" altLang="en-US" sz="2500" b="1" dirty="0">
              <a:latin typeface="Courier New" charset="0"/>
            </a:endParaRPr>
          </a:p>
          <a:p>
            <a:pPr lvl="1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500" b="1" dirty="0">
                <a:latin typeface="Courier New" charset="0"/>
              </a:rPr>
              <a:t>	&gt;=	</a:t>
            </a:r>
            <a:r>
              <a:rPr lang="en-US" altLang="en-US" sz="2500" dirty="0">
                <a:latin typeface="Times New Roman" charset="0"/>
              </a:rPr>
              <a:t>“greater than or equal to”</a:t>
            </a:r>
            <a:endParaRPr lang="en-US" altLang="en-US" sz="2500" b="1" dirty="0">
              <a:latin typeface="Courier New" charset="0"/>
            </a:endParaRPr>
          </a:p>
          <a:p>
            <a:pPr lvl="1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500" b="1" dirty="0">
                <a:latin typeface="Courier New" charset="0"/>
              </a:rPr>
              <a:t>	&lt;=	</a:t>
            </a:r>
            <a:r>
              <a:rPr lang="en-US" altLang="en-US" sz="2500" dirty="0">
                <a:latin typeface="Times New Roman" charset="0"/>
              </a:rPr>
              <a:t>“less than or equal to”</a:t>
            </a:r>
            <a:endParaRPr lang="en-US" altLang="en-US" sz="2500" b="1" dirty="0"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Review: Boolean Expressions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2287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println(x + y);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58850" y="1312863"/>
            <a:ext cx="7353300" cy="7937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294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2949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82950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82951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x</a:t>
            </a:r>
            <a:r>
              <a:rPr lang="en-US" sz="4600" dirty="0" smtClean="0">
                <a:latin typeface="Calibri"/>
                <a:cs typeface="Calibri"/>
              </a:rPr>
              <a:t> was looking for love!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209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println(x + y);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58850" y="1876425"/>
            <a:ext cx="7353300" cy="7937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397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3973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83974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83975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1" name="TextBox 10"/>
          <p:cNvSpPr txBox="1"/>
          <p:nvPr/>
        </p:nvSpPr>
        <p:spPr>
          <a:xfrm>
            <a:off x="4805363" y="836613"/>
            <a:ext cx="2906712" cy="10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x was definitely</a:t>
            </a:r>
          </a:p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looking for love</a:t>
            </a:r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x</a:t>
            </a:r>
            <a:r>
              <a:rPr lang="en-US" sz="4600" dirty="0" smtClean="0">
                <a:latin typeface="Calibri"/>
                <a:cs typeface="Calibri"/>
              </a:rPr>
              <a:t> was looking for love</a:t>
            </a:r>
            <a:r>
              <a:rPr lang="mr-IN" sz="4600" dirty="0" smtClean="0">
                <a:latin typeface="Calibri"/>
                <a:cs typeface="Calibri"/>
              </a:rPr>
              <a:t>…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449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println(x + y);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44563" y="2525713"/>
            <a:ext cx="7353300" cy="7937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499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4997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84998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84999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85000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001" name="Rectangle 12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85002" name="Rectangle 13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x</a:t>
            </a:r>
            <a:r>
              <a:rPr lang="en-US" sz="4600" dirty="0" smtClean="0">
                <a:latin typeface="Calibri"/>
                <a:cs typeface="Calibri"/>
              </a:rPr>
              <a:t> met y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798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println(x + y);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44563" y="3103563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602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6021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86022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86023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86024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5" name="Rectangle 12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86026" name="Rectangle 13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Since they were both “in scope”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684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87042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The story had a happy ending!</a:t>
            </a:r>
          </a:p>
        </p:txBody>
      </p:sp>
    </p:spTree>
    <p:extLst>
      <p:ext uri="{BB962C8B-B14F-4D97-AF65-F5344CB8AC3E}">
        <p14:creationId xmlns:p14="http://schemas.microsoft.com/office/powerpoint/2010/main" val="8053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06733" y="1230738"/>
            <a:ext cx="702515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endParaRPr lang="en-US" sz="2400" dirty="0" smtClean="0">
              <a:solidFill>
                <a:srgbClr val="222222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222222"/>
                </a:solidFill>
              </a:rPr>
              <a:t>The</a:t>
            </a:r>
            <a:r>
              <a:rPr lang="en-US" sz="2400" dirty="0">
                <a:solidFill>
                  <a:srgbClr val="222222"/>
                </a:solidFill>
              </a:rPr>
              <a:t> </a:t>
            </a:r>
            <a:r>
              <a:rPr lang="en-US" sz="2400" b="1" dirty="0" smtClean="0">
                <a:solidFill>
                  <a:srgbClr val="222222"/>
                </a:solidFill>
              </a:rPr>
              <a:t>scope</a:t>
            </a:r>
            <a:r>
              <a:rPr lang="en-US" sz="2400" dirty="0" smtClean="0">
                <a:solidFill>
                  <a:srgbClr val="222222"/>
                </a:solidFill>
              </a:rPr>
              <a:t> of a variable refers </a:t>
            </a:r>
            <a:r>
              <a:rPr lang="en-US" sz="2400" dirty="0">
                <a:solidFill>
                  <a:srgbClr val="222222"/>
                </a:solidFill>
              </a:rPr>
              <a:t>to the section of code where a variable can be accessed</a:t>
            </a:r>
            <a:r>
              <a:rPr lang="en-US" sz="2400" dirty="0" smtClean="0">
                <a:solidFill>
                  <a:srgbClr val="222222"/>
                </a:solidFill>
              </a:rPr>
              <a:t>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solidFill>
                  <a:srgbClr val="0027FF"/>
                </a:solidFill>
              </a:rPr>
              <a:t>S</a:t>
            </a:r>
            <a:r>
              <a:rPr lang="en-US" sz="2400" b="1" dirty="0" smtClean="0">
                <a:solidFill>
                  <a:srgbClr val="0027FF"/>
                </a:solidFill>
              </a:rPr>
              <a:t>cope </a:t>
            </a:r>
            <a:r>
              <a:rPr lang="en-US" sz="2400" b="1" dirty="0">
                <a:solidFill>
                  <a:srgbClr val="0027FF"/>
                </a:solidFill>
              </a:rPr>
              <a:t>starts </a:t>
            </a:r>
            <a:r>
              <a:rPr lang="en-US" sz="2400" dirty="0">
                <a:solidFill>
                  <a:srgbClr val="222222"/>
                </a:solidFill>
              </a:rPr>
              <a:t>where the variable </a:t>
            </a:r>
            <a:r>
              <a:rPr lang="en-US" sz="2400" dirty="0" smtClean="0">
                <a:solidFill>
                  <a:srgbClr val="222222"/>
                </a:solidFill>
              </a:rPr>
              <a:t>is declared.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solidFill>
                  <a:srgbClr val="FF0000"/>
                </a:solidFill>
              </a:rPr>
              <a:t>Scope </a:t>
            </a:r>
            <a:r>
              <a:rPr lang="en-US" sz="2400" b="1" dirty="0">
                <a:solidFill>
                  <a:srgbClr val="FF0000"/>
                </a:solidFill>
              </a:rPr>
              <a:t>ends </a:t>
            </a:r>
            <a:r>
              <a:rPr lang="en-US" sz="2400" dirty="0">
                <a:solidFill>
                  <a:srgbClr val="222222"/>
                </a:solidFill>
              </a:rPr>
              <a:t>at the termination of the inner-most code block in which the variable was </a:t>
            </a:r>
            <a:r>
              <a:rPr lang="en-US" sz="2400" dirty="0" smtClean="0">
                <a:solidFill>
                  <a:srgbClr val="222222"/>
                </a:solidFill>
              </a:rPr>
              <a:t>defined.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solidFill>
                <a:srgbClr val="222222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>
              <a:solidFill>
                <a:srgbClr val="222222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222222"/>
                </a:solidFill>
              </a:rPr>
              <a:t>A </a:t>
            </a:r>
            <a:r>
              <a:rPr lang="en-US" sz="2400" b="1" dirty="0">
                <a:solidFill>
                  <a:srgbClr val="222222"/>
                </a:solidFill>
              </a:rPr>
              <a:t>code block </a:t>
            </a:r>
            <a:r>
              <a:rPr lang="en-US" sz="2400" dirty="0">
                <a:solidFill>
                  <a:srgbClr val="222222"/>
                </a:solidFill>
              </a:rPr>
              <a:t>is a chunk of code between { } brackets</a:t>
            </a:r>
            <a:endParaRPr lang="en-US" sz="2400" dirty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Scope Formally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9633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Game Show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79500"/>
            <a:ext cx="7924800" cy="4699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51544" y="3067291"/>
            <a:ext cx="567160" cy="34724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6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601884" y="902827"/>
            <a:ext cx="8090704" cy="3252485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2736089" y="4572001"/>
            <a:ext cx="3290953" cy="181118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Choose a Door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16868" y="963795"/>
            <a:ext cx="1010499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7030A0"/>
                </a:solidFill>
                <a:latin typeface="Courier"/>
                <a:cs typeface="Courier"/>
              </a:rPr>
              <a:t>int</a:t>
            </a:r>
            <a:r>
              <a:rPr lang="en-US" sz="2400" dirty="0" smtClean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door = </a:t>
            </a:r>
            <a:r>
              <a:rPr lang="en-US" sz="2400" dirty="0" err="1">
                <a:latin typeface="Courier"/>
                <a:cs typeface="Courier"/>
              </a:rPr>
              <a:t>readInt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>
                <a:solidFill>
                  <a:srgbClr val="0027FF"/>
                </a:solidFill>
                <a:latin typeface="Courier"/>
                <a:cs typeface="Courier"/>
              </a:rPr>
              <a:t>"Door: "</a:t>
            </a:r>
            <a:r>
              <a:rPr lang="en-US" sz="2400" dirty="0">
                <a:latin typeface="Courier"/>
                <a:cs typeface="Courier"/>
              </a:rPr>
              <a:t>);</a:t>
            </a:r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// 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while the input is invalid</a:t>
            </a:r>
          </a:p>
          <a:p>
            <a:r>
              <a:rPr lang="en-US" sz="2400" b="1" dirty="0" smtClean="0">
                <a:solidFill>
                  <a:srgbClr val="7030A0"/>
                </a:solidFill>
                <a:latin typeface="Courier"/>
                <a:cs typeface="Courier"/>
              </a:rPr>
              <a:t>while</a:t>
            </a:r>
            <a:r>
              <a:rPr lang="en-US" sz="2400" dirty="0" smtClean="0">
                <a:latin typeface="Courier"/>
                <a:cs typeface="Courier"/>
              </a:rPr>
              <a:t>(door </a:t>
            </a:r>
            <a:r>
              <a:rPr lang="en-US" sz="2400" dirty="0">
                <a:latin typeface="Courier"/>
                <a:cs typeface="Courier"/>
              </a:rPr>
              <a:t>&lt; 1 || door &gt; 3) {</a:t>
            </a:r>
          </a:p>
          <a:p>
            <a:r>
              <a:rPr lang="en-US" sz="2400" dirty="0">
                <a:latin typeface="Courier"/>
                <a:cs typeface="Courier"/>
              </a:rPr>
              <a:t>	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// 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tell the user the input was invalid</a:t>
            </a:r>
          </a:p>
          <a:p>
            <a:r>
              <a:rPr lang="en-US" sz="2400" dirty="0">
                <a:latin typeface="Courier"/>
                <a:cs typeface="Courier"/>
              </a:rPr>
              <a:t>	</a:t>
            </a:r>
            <a:r>
              <a:rPr lang="en-US" sz="2400" dirty="0" err="1" smtClean="0">
                <a:latin typeface="Courier"/>
                <a:cs typeface="Courier"/>
              </a:rPr>
              <a:t>println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>
                <a:solidFill>
                  <a:srgbClr val="0027FF"/>
                </a:solidFill>
                <a:latin typeface="Courier"/>
                <a:cs typeface="Courier"/>
              </a:rPr>
              <a:t>"Invalid door!"</a:t>
            </a:r>
            <a:r>
              <a:rPr lang="en-US" sz="2400" dirty="0">
                <a:latin typeface="Courier"/>
                <a:cs typeface="Courier"/>
              </a:rPr>
              <a:t>);</a:t>
            </a:r>
          </a:p>
          <a:p>
            <a:r>
              <a:rPr lang="en-US" sz="2400" dirty="0">
                <a:latin typeface="Courier"/>
                <a:cs typeface="Courier"/>
              </a:rPr>
              <a:t>	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// 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ask for a new input</a:t>
            </a:r>
          </a:p>
          <a:p>
            <a:r>
              <a:rPr lang="en-US" sz="2400" dirty="0">
                <a:latin typeface="Courier"/>
                <a:cs typeface="Courier"/>
              </a:rPr>
              <a:t>	</a:t>
            </a:r>
            <a:r>
              <a:rPr lang="en-US" sz="2400" dirty="0" smtClean="0">
                <a:latin typeface="Courier"/>
                <a:cs typeface="Courier"/>
              </a:rPr>
              <a:t>door </a:t>
            </a:r>
            <a:r>
              <a:rPr lang="en-US" sz="2400" dirty="0">
                <a:latin typeface="Courier"/>
                <a:cs typeface="Courier"/>
              </a:rPr>
              <a:t>= </a:t>
            </a:r>
            <a:r>
              <a:rPr lang="en-US" sz="2400" dirty="0" err="1">
                <a:latin typeface="Courier"/>
                <a:cs typeface="Courier"/>
              </a:rPr>
              <a:t>readInt</a:t>
            </a:r>
            <a:r>
              <a:rPr lang="en-US" sz="2400" dirty="0">
                <a:latin typeface="Courier"/>
                <a:cs typeface="Courier"/>
              </a:rPr>
              <a:t>("Door: ");</a:t>
            </a:r>
          </a:p>
          <a:p>
            <a:r>
              <a:rPr lang="en-US" sz="2400" dirty="0" smtClean="0">
                <a:latin typeface="Courier"/>
                <a:cs typeface="Courier"/>
              </a:rPr>
              <a:t>}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17229" y="4722942"/>
            <a:ext cx="2771179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300" dirty="0" smtClean="0">
                <a:latin typeface="Courier"/>
                <a:cs typeface="Courier"/>
              </a:rPr>
              <a:t>||		or</a:t>
            </a:r>
          </a:p>
          <a:p>
            <a:r>
              <a:rPr lang="en-US" sz="4300" dirty="0" smtClean="0">
                <a:latin typeface="Courier"/>
                <a:cs typeface="Courier"/>
              </a:rPr>
              <a:t>&amp;&amp;		and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034640" y="1723539"/>
            <a:ext cx="1692408" cy="436946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4207945" y="1716362"/>
            <a:ext cx="1579397" cy="436946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21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7" grpId="0"/>
      <p:bldP spid="9" grpId="0" animBg="1"/>
      <p:bldP spid="9" grpId="1" animBg="1"/>
      <p:bldP spid="14" grpId="0" animBg="1"/>
      <p:bldP spid="14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682977" y="984834"/>
            <a:ext cx="7569772" cy="4860381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06399" y="1127705"/>
            <a:ext cx="654538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prize = 4;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1)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 = 2 + 9 / 10 * 100;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2)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locked = prize % 2 != 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(!locked)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prize += 6;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3)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prize++;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The Door Logic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07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682977" y="1840375"/>
            <a:ext cx="7569772" cy="497712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06399" y="1127705"/>
            <a:ext cx="654538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prize = 4;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1)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 = 2 + 9 / 10 * 100;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2)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locked = prize % 2 != 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(!locked)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prize += 6;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3)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prize++;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The Door Logic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8332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89491" y="867973"/>
            <a:ext cx="82854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How to use constants</a:t>
            </a:r>
          </a:p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Basics of </a:t>
            </a:r>
            <a:r>
              <a:rPr lang="en-US" sz="2400" dirty="0" err="1" smtClean="0">
                <a:latin typeface="Chalkboard"/>
                <a:cs typeface="Chalkboard"/>
              </a:rPr>
              <a:t>boolean</a:t>
            </a:r>
            <a:r>
              <a:rPr lang="en-US" sz="2400" dirty="0" smtClean="0">
                <a:latin typeface="Chalkboard"/>
                <a:cs typeface="Chalkboard"/>
              </a:rPr>
              <a:t> variables</a:t>
            </a:r>
          </a:p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Understand For loops</a:t>
            </a:r>
          </a:p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Know variable scope</a:t>
            </a:r>
          </a:p>
        </p:txBody>
      </p:sp>
    </p:spTree>
    <p:extLst>
      <p:ext uri="{BB962C8B-B14F-4D97-AF65-F5344CB8AC3E}">
        <p14:creationId xmlns:p14="http://schemas.microsoft.com/office/powerpoint/2010/main" val="44100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682977" y="2673752"/>
            <a:ext cx="7569772" cy="1469985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06399" y="1127705"/>
            <a:ext cx="654538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prize = 4;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1)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 = 2 + 9 / 10 * 100;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2)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locked = prize % 2 != 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(!locked)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prize += 6;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3)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prize++;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The Door Logic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429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682977" y="4444678"/>
            <a:ext cx="7569772" cy="451413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06399" y="1127705"/>
            <a:ext cx="654538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prize = 4;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1)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 = 2 + 9 / 10 * 100;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2)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locked = prize % 2 != 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(!locked)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prize += 6;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3)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prize++;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The Door Logic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4318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682977" y="984834"/>
            <a:ext cx="7569772" cy="4860381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06399" y="1127705"/>
            <a:ext cx="654538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prize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4;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(door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== 1)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prize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= 2 + 9 / 10 * 100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(door == 2)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locked = prize % 2 !=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0;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(!locked)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prize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6;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3)</a:t>
            </a:r>
            <a:r>
              <a:rPr lang="en-US" sz="2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prize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++;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The Door Logic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0340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5076" y="5410340"/>
            <a:ext cx="154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Chalkboard"/>
                <a:cs typeface="Chalkboard"/>
              </a:rPr>
              <a:t>Booleans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00602" y="5031885"/>
            <a:ext cx="995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Scope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53403" y="4353705"/>
            <a:ext cx="1771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Game Show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186046">
            <a:off x="5747475" y="3344645"/>
            <a:ext cx="1269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For Loops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90014" y="1364075"/>
            <a:ext cx="1173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Simple Java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The River of Java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704" y="3669008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9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5076" y="5410340"/>
            <a:ext cx="154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Chalkboard"/>
                <a:cs typeface="Chalkboard"/>
              </a:rPr>
              <a:t>Booleans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00602" y="5031885"/>
            <a:ext cx="995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Scope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53403" y="4353705"/>
            <a:ext cx="1771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Game Show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186046">
            <a:off x="5747475" y="3344645"/>
            <a:ext cx="1269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For Loops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90014" y="1364075"/>
            <a:ext cx="1173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Simple Java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The River of Java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7491" y="2813984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30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How would you </a:t>
            </a:r>
            <a:r>
              <a:rPr lang="en-US" sz="3600" dirty="0" err="1" smtClean="0">
                <a:solidFill>
                  <a:schemeClr val="bg1"/>
                </a:solidFill>
              </a:rPr>
              <a:t>println</a:t>
            </a:r>
            <a:r>
              <a:rPr lang="en-US" sz="3600" dirty="0" smtClean="0">
                <a:solidFill>
                  <a:schemeClr val="bg1"/>
                </a:solidFill>
              </a:rPr>
              <a:t> “Nick rocks socks”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 100 times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74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93181" y="163178"/>
            <a:ext cx="5530681" cy="7109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“Nick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“Nick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“Nick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“Nick rocks socks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!”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“Nick rocks socks!”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“Nick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“Nick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“Nick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“Nick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“Nick rocks socks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!”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“Nick rocks socks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!”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“Nick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“Nick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“Nick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“Nick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“Nick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“Nick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“Nick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60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For Loop </a:t>
            </a:r>
            <a:r>
              <a:rPr lang="en-US" sz="4600" dirty="0" err="1" smtClean="0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08666"/>
            <a:ext cx="645401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100;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“Nick rocks socks!”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9791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For Loop </a:t>
            </a:r>
            <a:r>
              <a:rPr lang="en-US" sz="4600" dirty="0" err="1" smtClean="0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645401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100;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“Nick rocks socks!”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extBox 1"/>
          <p:cNvSpPr txBox="1"/>
          <p:nvPr/>
        </p:nvSpPr>
        <p:spPr>
          <a:xfrm rot="20906604">
            <a:off x="490653" y="1382751"/>
            <a:ext cx="2118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This line is run once, just before the for loop starts</a:t>
            </a:r>
            <a:endParaRPr lang="en-US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738267">
            <a:off x="6441687" y="1173629"/>
            <a:ext cx="2118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This line is run each time the code gets to the end of the </a:t>
            </a:r>
            <a:r>
              <a:rPr lang="en-US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‘body’</a:t>
            </a:r>
            <a:endParaRPr lang="en-US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83258" y="1091854"/>
            <a:ext cx="2118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Enters the loop if </a:t>
            </a:r>
            <a:r>
              <a:rPr lang="en-US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this condition passes</a:t>
            </a:r>
            <a:endParaRPr lang="en-US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873405" y="2297151"/>
            <a:ext cx="1371599" cy="480821"/>
          </a:xfrm>
          <a:custGeom>
            <a:avLst/>
            <a:gdLst>
              <a:gd name="connsiteX0" fmla="*/ 0 w 1371599"/>
              <a:gd name="connsiteY0" fmla="*/ 0 h 480821"/>
              <a:gd name="connsiteX1" fmla="*/ 33454 w 1371599"/>
              <a:gd name="connsiteY1" fmla="*/ 44605 h 480821"/>
              <a:gd name="connsiteX2" fmla="*/ 1025912 w 1371599"/>
              <a:gd name="connsiteY2" fmla="*/ 278781 h 480821"/>
              <a:gd name="connsiteX3" fmla="*/ 1182029 w 1371599"/>
              <a:gd name="connsiteY3" fmla="*/ 289932 h 480821"/>
              <a:gd name="connsiteX4" fmla="*/ 1248936 w 1371599"/>
              <a:gd name="connsiteY4" fmla="*/ 334537 h 480821"/>
              <a:gd name="connsiteX5" fmla="*/ 1282390 w 1371599"/>
              <a:gd name="connsiteY5" fmla="*/ 345688 h 480821"/>
              <a:gd name="connsiteX6" fmla="*/ 1304693 w 1371599"/>
              <a:gd name="connsiteY6" fmla="*/ 412595 h 480821"/>
              <a:gd name="connsiteX7" fmla="*/ 1326995 w 1371599"/>
              <a:gd name="connsiteY7" fmla="*/ 379142 h 480821"/>
              <a:gd name="connsiteX8" fmla="*/ 1338146 w 1371599"/>
              <a:gd name="connsiteY8" fmla="*/ 356839 h 480821"/>
              <a:gd name="connsiteX9" fmla="*/ 1315844 w 1371599"/>
              <a:gd name="connsiteY9" fmla="*/ 401444 h 480821"/>
              <a:gd name="connsiteX10" fmla="*/ 1260088 w 1371599"/>
              <a:gd name="connsiteY10" fmla="*/ 479503 h 480821"/>
              <a:gd name="connsiteX11" fmla="*/ 1126273 w 1371599"/>
              <a:gd name="connsiteY11" fmla="*/ 479503 h 480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71599" h="480821">
                <a:moveTo>
                  <a:pt x="0" y="0"/>
                </a:moveTo>
                <a:cubicBezTo>
                  <a:pt x="11151" y="14868"/>
                  <a:pt x="16545" y="36892"/>
                  <a:pt x="33454" y="44605"/>
                </a:cubicBezTo>
                <a:cubicBezTo>
                  <a:pt x="683491" y="341114"/>
                  <a:pt x="462599" y="294875"/>
                  <a:pt x="1025912" y="278781"/>
                </a:cubicBezTo>
                <a:cubicBezTo>
                  <a:pt x="1077951" y="282498"/>
                  <a:pt x="1131415" y="277279"/>
                  <a:pt x="1182029" y="289932"/>
                </a:cubicBezTo>
                <a:cubicBezTo>
                  <a:pt x="1208033" y="296433"/>
                  <a:pt x="1223507" y="326061"/>
                  <a:pt x="1248936" y="334537"/>
                </a:cubicBezTo>
                <a:lnTo>
                  <a:pt x="1282390" y="345688"/>
                </a:lnTo>
                <a:cubicBezTo>
                  <a:pt x="1289824" y="367990"/>
                  <a:pt x="1291653" y="432155"/>
                  <a:pt x="1304693" y="412595"/>
                </a:cubicBezTo>
                <a:cubicBezTo>
                  <a:pt x="1312127" y="401444"/>
                  <a:pt x="1318273" y="389317"/>
                  <a:pt x="1326995" y="379142"/>
                </a:cubicBezTo>
                <a:cubicBezTo>
                  <a:pt x="1363050" y="337077"/>
                  <a:pt x="1400585" y="315214"/>
                  <a:pt x="1338146" y="356839"/>
                </a:cubicBezTo>
                <a:cubicBezTo>
                  <a:pt x="1330712" y="371707"/>
                  <a:pt x="1322018" y="386010"/>
                  <a:pt x="1315844" y="401444"/>
                </a:cubicBezTo>
                <a:cubicBezTo>
                  <a:pt x="1296700" y="449304"/>
                  <a:pt x="1312405" y="476015"/>
                  <a:pt x="1260088" y="479503"/>
                </a:cubicBezTo>
                <a:cubicBezTo>
                  <a:pt x="1215582" y="482470"/>
                  <a:pt x="1170878" y="479503"/>
                  <a:pt x="1126273" y="47950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4705815" y="2085278"/>
            <a:ext cx="301083" cy="769434"/>
          </a:xfrm>
          <a:custGeom>
            <a:avLst/>
            <a:gdLst>
              <a:gd name="connsiteX0" fmla="*/ 11151 w 301083"/>
              <a:gd name="connsiteY0" fmla="*/ 0 h 769434"/>
              <a:gd name="connsiteX1" fmla="*/ 22302 w 301083"/>
              <a:gd name="connsiteY1" fmla="*/ 144965 h 769434"/>
              <a:gd name="connsiteX2" fmla="*/ 33453 w 301083"/>
              <a:gd name="connsiteY2" fmla="*/ 189570 h 769434"/>
              <a:gd name="connsiteX3" fmla="*/ 211873 w 301083"/>
              <a:gd name="connsiteY3" fmla="*/ 769434 h 769434"/>
              <a:gd name="connsiteX4" fmla="*/ 223024 w 301083"/>
              <a:gd name="connsiteY4" fmla="*/ 657922 h 769434"/>
              <a:gd name="connsiteX5" fmla="*/ 245326 w 301083"/>
              <a:gd name="connsiteY5" fmla="*/ 635619 h 769434"/>
              <a:gd name="connsiteX6" fmla="*/ 256478 w 301083"/>
              <a:gd name="connsiteY6" fmla="*/ 591014 h 769434"/>
              <a:gd name="connsiteX7" fmla="*/ 301083 w 301083"/>
              <a:gd name="connsiteY7" fmla="*/ 535258 h 769434"/>
              <a:gd name="connsiteX8" fmla="*/ 278780 w 301083"/>
              <a:gd name="connsiteY8" fmla="*/ 602165 h 769434"/>
              <a:gd name="connsiteX9" fmla="*/ 267629 w 301083"/>
              <a:gd name="connsiteY9" fmla="*/ 635619 h 769434"/>
              <a:gd name="connsiteX10" fmla="*/ 223024 w 301083"/>
              <a:gd name="connsiteY10" fmla="*/ 702526 h 769434"/>
              <a:gd name="connsiteX11" fmla="*/ 200722 w 301083"/>
              <a:gd name="connsiteY11" fmla="*/ 735980 h 769434"/>
              <a:gd name="connsiteX12" fmla="*/ 178419 w 301083"/>
              <a:gd name="connsiteY12" fmla="*/ 769434 h 769434"/>
              <a:gd name="connsiteX13" fmla="*/ 111512 w 301083"/>
              <a:gd name="connsiteY13" fmla="*/ 691375 h 769434"/>
              <a:gd name="connsiteX14" fmla="*/ 89209 w 301083"/>
              <a:gd name="connsiteY14" fmla="*/ 669073 h 769434"/>
              <a:gd name="connsiteX15" fmla="*/ 66907 w 301083"/>
              <a:gd name="connsiteY15" fmla="*/ 635619 h 769434"/>
              <a:gd name="connsiteX16" fmla="*/ 33453 w 301083"/>
              <a:gd name="connsiteY16" fmla="*/ 613317 h 769434"/>
              <a:gd name="connsiteX17" fmla="*/ 0 w 301083"/>
              <a:gd name="connsiteY17" fmla="*/ 602165 h 769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1083" h="769434">
                <a:moveTo>
                  <a:pt x="11151" y="0"/>
                </a:moveTo>
                <a:cubicBezTo>
                  <a:pt x="14868" y="48322"/>
                  <a:pt x="16639" y="96833"/>
                  <a:pt x="22302" y="144965"/>
                </a:cubicBezTo>
                <a:cubicBezTo>
                  <a:pt x="24093" y="160186"/>
                  <a:pt x="29001" y="174905"/>
                  <a:pt x="33453" y="189570"/>
                </a:cubicBezTo>
                <a:cubicBezTo>
                  <a:pt x="92197" y="383081"/>
                  <a:pt x="152400" y="576146"/>
                  <a:pt x="211873" y="769434"/>
                </a:cubicBezTo>
                <a:cubicBezTo>
                  <a:pt x="215590" y="732263"/>
                  <a:pt x="213964" y="694163"/>
                  <a:pt x="223024" y="657922"/>
                </a:cubicBezTo>
                <a:cubicBezTo>
                  <a:pt x="225574" y="647722"/>
                  <a:pt x="240624" y="645023"/>
                  <a:pt x="245326" y="635619"/>
                </a:cubicBezTo>
                <a:cubicBezTo>
                  <a:pt x="252180" y="621911"/>
                  <a:pt x="250441" y="605101"/>
                  <a:pt x="256478" y="591014"/>
                </a:cubicBezTo>
                <a:cubicBezTo>
                  <a:pt x="267029" y="566396"/>
                  <a:pt x="283098" y="553243"/>
                  <a:pt x="301083" y="535258"/>
                </a:cubicBezTo>
                <a:lnTo>
                  <a:pt x="278780" y="602165"/>
                </a:lnTo>
                <a:cubicBezTo>
                  <a:pt x="275063" y="613316"/>
                  <a:pt x="274149" y="625839"/>
                  <a:pt x="267629" y="635619"/>
                </a:cubicBezTo>
                <a:lnTo>
                  <a:pt x="223024" y="702526"/>
                </a:lnTo>
                <a:lnTo>
                  <a:pt x="200722" y="735980"/>
                </a:lnTo>
                <a:lnTo>
                  <a:pt x="178419" y="769434"/>
                </a:lnTo>
                <a:cubicBezTo>
                  <a:pt x="107540" y="698555"/>
                  <a:pt x="183045" y="777214"/>
                  <a:pt x="111512" y="691375"/>
                </a:cubicBezTo>
                <a:cubicBezTo>
                  <a:pt x="104781" y="683298"/>
                  <a:pt x="95777" y="677283"/>
                  <a:pt x="89209" y="669073"/>
                </a:cubicBezTo>
                <a:cubicBezTo>
                  <a:pt x="80837" y="658608"/>
                  <a:pt x="76384" y="645096"/>
                  <a:pt x="66907" y="635619"/>
                </a:cubicBezTo>
                <a:cubicBezTo>
                  <a:pt x="57430" y="626142"/>
                  <a:pt x="45440" y="619311"/>
                  <a:pt x="33453" y="613317"/>
                </a:cubicBezTo>
                <a:cubicBezTo>
                  <a:pt x="22940" y="608060"/>
                  <a:pt x="0" y="602165"/>
                  <a:pt x="0" y="602165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6289288" y="2308302"/>
            <a:ext cx="814039" cy="468351"/>
          </a:xfrm>
          <a:custGeom>
            <a:avLst/>
            <a:gdLst>
              <a:gd name="connsiteX0" fmla="*/ 814039 w 814039"/>
              <a:gd name="connsiteY0" fmla="*/ 0 h 468351"/>
              <a:gd name="connsiteX1" fmla="*/ 802888 w 814039"/>
              <a:gd name="connsiteY1" fmla="*/ 66907 h 468351"/>
              <a:gd name="connsiteX2" fmla="*/ 780585 w 814039"/>
              <a:gd name="connsiteY2" fmla="*/ 89210 h 468351"/>
              <a:gd name="connsiteX3" fmla="*/ 635619 w 814039"/>
              <a:gd name="connsiteY3" fmla="*/ 133815 h 468351"/>
              <a:gd name="connsiteX4" fmla="*/ 78058 w 814039"/>
              <a:gd name="connsiteY4" fmla="*/ 323385 h 468351"/>
              <a:gd name="connsiteX5" fmla="*/ 55756 w 814039"/>
              <a:gd name="connsiteY5" fmla="*/ 356839 h 468351"/>
              <a:gd name="connsiteX6" fmla="*/ 33453 w 814039"/>
              <a:gd name="connsiteY6" fmla="*/ 434898 h 468351"/>
              <a:gd name="connsiteX7" fmla="*/ 22302 w 814039"/>
              <a:gd name="connsiteY7" fmla="*/ 468351 h 468351"/>
              <a:gd name="connsiteX8" fmla="*/ 11151 w 814039"/>
              <a:gd name="connsiteY8" fmla="*/ 345688 h 468351"/>
              <a:gd name="connsiteX9" fmla="*/ 0 w 814039"/>
              <a:gd name="connsiteY9" fmla="*/ 289932 h 468351"/>
              <a:gd name="connsiteX10" fmla="*/ 11151 w 814039"/>
              <a:gd name="connsiteY10" fmla="*/ 334537 h 468351"/>
              <a:gd name="connsiteX11" fmla="*/ 55756 w 814039"/>
              <a:gd name="connsiteY11" fmla="*/ 446049 h 468351"/>
              <a:gd name="connsiteX12" fmla="*/ 78058 w 814039"/>
              <a:gd name="connsiteY12" fmla="*/ 423746 h 468351"/>
              <a:gd name="connsiteX13" fmla="*/ 122663 w 814039"/>
              <a:gd name="connsiteY13" fmla="*/ 412595 h 468351"/>
              <a:gd name="connsiteX14" fmla="*/ 156117 w 814039"/>
              <a:gd name="connsiteY14" fmla="*/ 401444 h 468351"/>
              <a:gd name="connsiteX15" fmla="*/ 234175 w 814039"/>
              <a:gd name="connsiteY15" fmla="*/ 390293 h 4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14039" h="468351">
                <a:moveTo>
                  <a:pt x="814039" y="0"/>
                </a:moveTo>
                <a:cubicBezTo>
                  <a:pt x="810322" y="22302"/>
                  <a:pt x="810827" y="45737"/>
                  <a:pt x="802888" y="66907"/>
                </a:cubicBezTo>
                <a:cubicBezTo>
                  <a:pt x="799196" y="76751"/>
                  <a:pt x="788795" y="82642"/>
                  <a:pt x="780585" y="89210"/>
                </a:cubicBezTo>
                <a:cubicBezTo>
                  <a:pt x="721018" y="136864"/>
                  <a:pt x="744924" y="96652"/>
                  <a:pt x="635619" y="133815"/>
                </a:cubicBezTo>
                <a:lnTo>
                  <a:pt x="78058" y="323385"/>
                </a:lnTo>
                <a:cubicBezTo>
                  <a:pt x="70624" y="334536"/>
                  <a:pt x="61749" y="344852"/>
                  <a:pt x="55756" y="356839"/>
                </a:cubicBezTo>
                <a:cubicBezTo>
                  <a:pt x="46846" y="374660"/>
                  <a:pt x="38215" y="418230"/>
                  <a:pt x="33453" y="434898"/>
                </a:cubicBezTo>
                <a:cubicBezTo>
                  <a:pt x="30224" y="446200"/>
                  <a:pt x="26019" y="457200"/>
                  <a:pt x="22302" y="468351"/>
                </a:cubicBezTo>
                <a:cubicBezTo>
                  <a:pt x="18585" y="427463"/>
                  <a:pt x="16243" y="386427"/>
                  <a:pt x="11151" y="345688"/>
                </a:cubicBezTo>
                <a:cubicBezTo>
                  <a:pt x="8800" y="326881"/>
                  <a:pt x="0" y="308885"/>
                  <a:pt x="0" y="289932"/>
                </a:cubicBezTo>
                <a:cubicBezTo>
                  <a:pt x="0" y="274606"/>
                  <a:pt x="6747" y="319857"/>
                  <a:pt x="11151" y="334537"/>
                </a:cubicBezTo>
                <a:cubicBezTo>
                  <a:pt x="31820" y="403436"/>
                  <a:pt x="27811" y="390160"/>
                  <a:pt x="55756" y="446049"/>
                </a:cubicBezTo>
                <a:cubicBezTo>
                  <a:pt x="63190" y="438615"/>
                  <a:pt x="68654" y="428448"/>
                  <a:pt x="78058" y="423746"/>
                </a:cubicBezTo>
                <a:cubicBezTo>
                  <a:pt x="91766" y="416892"/>
                  <a:pt x="107927" y="416805"/>
                  <a:pt x="122663" y="412595"/>
                </a:cubicBezTo>
                <a:cubicBezTo>
                  <a:pt x="133965" y="409366"/>
                  <a:pt x="144642" y="403994"/>
                  <a:pt x="156117" y="401444"/>
                </a:cubicBezTo>
                <a:cubicBezTo>
                  <a:pt x="209047" y="389682"/>
                  <a:pt x="203315" y="390293"/>
                  <a:pt x="234175" y="39029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4" grpId="0" animBg="1"/>
      <p:bldP spid="8" grpId="0" animBg="1"/>
      <p:bldP spid="9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For Loop </a:t>
            </a:r>
            <a:r>
              <a:rPr lang="en-US" sz="4600" dirty="0" err="1" smtClean="0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645401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“Nick rocks socks!”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10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11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006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5076" y="5410340"/>
            <a:ext cx="154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Chalkboard"/>
                <a:cs typeface="Chalkboard"/>
              </a:rPr>
              <a:t>Booleans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00602" y="5031885"/>
            <a:ext cx="995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Scope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53403" y="4353705"/>
            <a:ext cx="1771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Game Show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186046">
            <a:off x="5747475" y="3344645"/>
            <a:ext cx="1269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For Loops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90014" y="1364075"/>
            <a:ext cx="1173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Simple Java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The River of Java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584" y="4595283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0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For Loop </a:t>
            </a:r>
            <a:r>
              <a:rPr lang="en-US" sz="4600" dirty="0" err="1" smtClean="0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645401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“Nick rocks socks!”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572323" y="2823317"/>
            <a:ext cx="5999355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429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For Loop </a:t>
            </a:r>
            <a:r>
              <a:rPr lang="en-US" sz="4600" dirty="0" err="1" smtClean="0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645401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“Nick rocks socks!”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430966" y="2845619"/>
            <a:ext cx="172843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 smtClean="0"/>
              <a:t>0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37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For Loop </a:t>
            </a:r>
            <a:r>
              <a:rPr lang="en-US" sz="4600" dirty="0" err="1" smtClean="0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645401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“Nick rocks socks!”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48975" y="2812165"/>
            <a:ext cx="108166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 smtClean="0"/>
              <a:t>0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747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For Loop </a:t>
            </a:r>
            <a:r>
              <a:rPr lang="en-US" sz="4600" dirty="0" err="1" smtClean="0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645401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“Nick rocks socks!”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062976" y="3213610"/>
            <a:ext cx="5531004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 smtClean="0"/>
              <a:t>0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smtClean="0">
                <a:latin typeface="Courier New" pitchFamily="1" charset="0"/>
              </a:rPr>
              <a:t>Nick rocks socks</a:t>
            </a:r>
            <a:endParaRPr lang="en-US" sz="1600"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88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For Loop </a:t>
            </a:r>
            <a:r>
              <a:rPr lang="en-US" sz="4600" dirty="0" err="1" smtClean="0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645401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“Nick rocks socks!”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657862" y="3595575"/>
            <a:ext cx="356133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 smtClean="0"/>
              <a:t>0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smtClean="0">
                <a:latin typeface="Courier New" pitchFamily="1" charset="0"/>
              </a:rPr>
              <a:t>Nick rocks socks</a:t>
            </a:r>
            <a:endParaRPr lang="en-US" sz="1600"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87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For Loop </a:t>
            </a:r>
            <a:r>
              <a:rPr lang="en-US" sz="4600" dirty="0" err="1" smtClean="0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645401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“Nick rocks socks!”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664819" y="2834469"/>
            <a:ext cx="747131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en-US" sz="3200" b="0" dirty="0">
              <a:solidFill>
                <a:srgbClr val="FF0000"/>
              </a:solidFill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smtClean="0">
                <a:latin typeface="Courier New" pitchFamily="1" charset="0"/>
              </a:rPr>
              <a:t>Nick rocks socks</a:t>
            </a:r>
            <a:endParaRPr lang="en-US" sz="1600"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95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For Loop </a:t>
            </a:r>
            <a:r>
              <a:rPr lang="en-US" sz="4600" dirty="0" err="1" smtClean="0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645401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“Nick rocks socks!”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48975" y="2823318"/>
            <a:ext cx="108166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1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smtClean="0">
                <a:latin typeface="Courier New" pitchFamily="1" charset="0"/>
              </a:rPr>
              <a:t>Nick rocks socks</a:t>
            </a:r>
            <a:endParaRPr lang="en-US" sz="1600"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64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For Loop </a:t>
            </a:r>
            <a:r>
              <a:rPr lang="en-US" sz="4600" dirty="0" err="1" smtClean="0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645401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“Nick rocks socks!”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062975" y="3224762"/>
            <a:ext cx="5553308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1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smtClean="0">
                <a:latin typeface="Courier New" pitchFamily="1" charset="0"/>
              </a:rPr>
              <a:t>Nick rocks socks</a:t>
            </a:r>
            <a:endParaRPr lang="en-US" sz="1600">
              <a:latin typeface="Courier New" pitchFamily="1" charset="0"/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smtClean="0">
                <a:latin typeface="Courier New" pitchFamily="1" charset="0"/>
              </a:rPr>
              <a:t>Nick rocks socks</a:t>
            </a:r>
            <a:endParaRPr lang="en-US" sz="1600"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00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For Loop </a:t>
            </a:r>
            <a:r>
              <a:rPr lang="en-US" sz="4600" dirty="0" err="1" smtClean="0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645401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“Nick rocks socks!”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642517" y="2834469"/>
            <a:ext cx="72483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 smtClean="0">
                <a:solidFill>
                  <a:srgbClr val="FF0000"/>
                </a:solidFill>
              </a:rPr>
              <a:t>2</a:t>
            </a:r>
            <a:endParaRPr lang="en-US" sz="3200" b="0" dirty="0">
              <a:solidFill>
                <a:srgbClr val="FF0000"/>
              </a:solidFill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smtClean="0">
                <a:latin typeface="Courier New" pitchFamily="1" charset="0"/>
              </a:rPr>
              <a:t>Nick rocks socks</a:t>
            </a:r>
            <a:endParaRPr lang="en-US" sz="1600">
              <a:latin typeface="Courier New" pitchFamily="1" charset="0"/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smtClean="0">
                <a:latin typeface="Courier New" pitchFamily="1" charset="0"/>
              </a:rPr>
              <a:t>Nick rocks socks</a:t>
            </a:r>
            <a:endParaRPr lang="en-US" sz="1600"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80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For Loop </a:t>
            </a:r>
            <a:r>
              <a:rPr lang="en-US" sz="4600" dirty="0" err="1" smtClean="0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645401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“Nick rocks socks!”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04371" y="2823318"/>
            <a:ext cx="110397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 smtClean="0"/>
              <a:t>2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smtClean="0">
                <a:latin typeface="Courier New" pitchFamily="1" charset="0"/>
              </a:rPr>
              <a:t>Nick rocks socks</a:t>
            </a:r>
            <a:endParaRPr lang="en-US" sz="1600">
              <a:latin typeface="Courier New" pitchFamily="1" charset="0"/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smtClean="0">
                <a:latin typeface="Courier New" pitchFamily="1" charset="0"/>
              </a:rPr>
              <a:t>Nick rocks socks</a:t>
            </a:r>
            <a:endParaRPr lang="en-US" sz="1600"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50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Boolean variable type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90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For Loop </a:t>
            </a:r>
            <a:r>
              <a:rPr lang="en-US" sz="4600" dirty="0" err="1" smtClean="0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645401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“Nick rocks socks!”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040673" y="3213610"/>
            <a:ext cx="5519853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 smtClean="0"/>
              <a:t>2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smtClean="0">
                <a:latin typeface="Courier New" pitchFamily="1" charset="0"/>
              </a:rPr>
              <a:t>Nick rocks socks</a:t>
            </a:r>
            <a:endParaRPr lang="en-US" sz="1600">
              <a:latin typeface="Courier New" pitchFamily="1" charset="0"/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smtClean="0">
                <a:latin typeface="Courier New" pitchFamily="1" charset="0"/>
              </a:rPr>
              <a:t>Nick rocks socks</a:t>
            </a:r>
            <a:endParaRPr lang="en-US" sz="1600">
              <a:latin typeface="Courier New" pitchFamily="1" charset="0"/>
            </a:endParaRP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287381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smtClean="0">
                <a:latin typeface="Courier New" pitchFamily="1" charset="0"/>
              </a:rPr>
              <a:t>Nick rocks socks</a:t>
            </a:r>
            <a:endParaRPr lang="en-US" sz="1600"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64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For Loop </a:t>
            </a:r>
            <a:r>
              <a:rPr lang="en-US" sz="4600" dirty="0" err="1" smtClean="0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645401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“Nick rocks socks!”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675971" y="2856771"/>
            <a:ext cx="669072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>
                <a:solidFill>
                  <a:srgbClr val="FF0000"/>
                </a:solidFill>
              </a:rPr>
              <a:t>3</a:t>
            </a:r>
            <a:endParaRPr lang="en-US" sz="3200" b="0" dirty="0">
              <a:solidFill>
                <a:srgbClr val="FF0000"/>
              </a:solidFill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smtClean="0">
                <a:latin typeface="Courier New" pitchFamily="1" charset="0"/>
              </a:rPr>
              <a:t>Nick rocks socks</a:t>
            </a:r>
            <a:endParaRPr lang="en-US" sz="1600">
              <a:latin typeface="Courier New" pitchFamily="1" charset="0"/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smtClean="0">
                <a:latin typeface="Courier New" pitchFamily="1" charset="0"/>
              </a:rPr>
              <a:t>Nick rocks socks</a:t>
            </a:r>
            <a:endParaRPr lang="en-US" sz="1600">
              <a:latin typeface="Courier New" pitchFamily="1" charset="0"/>
            </a:endParaRP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287381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smtClean="0">
                <a:latin typeface="Courier New" pitchFamily="1" charset="0"/>
              </a:rPr>
              <a:t>Nick rocks socks</a:t>
            </a:r>
            <a:endParaRPr lang="en-US" sz="1600"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26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For Loop </a:t>
            </a:r>
            <a:r>
              <a:rPr lang="en-US" sz="4600" dirty="0" err="1" smtClean="0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645401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“Nick rocks socks!”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60127" y="2823317"/>
            <a:ext cx="1081668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3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smtClean="0">
                <a:latin typeface="Courier New" pitchFamily="1" charset="0"/>
              </a:rPr>
              <a:t>Nick rocks socks</a:t>
            </a:r>
            <a:endParaRPr lang="en-US" sz="1600">
              <a:latin typeface="Courier New" pitchFamily="1" charset="0"/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smtClean="0">
                <a:latin typeface="Courier New" pitchFamily="1" charset="0"/>
              </a:rPr>
              <a:t>Nick rocks socks</a:t>
            </a:r>
            <a:endParaRPr lang="en-US" sz="1600">
              <a:latin typeface="Courier New" pitchFamily="1" charset="0"/>
            </a:endParaRP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287381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smtClean="0">
                <a:latin typeface="Courier New" pitchFamily="1" charset="0"/>
              </a:rPr>
              <a:t>Nick rocks socks</a:t>
            </a:r>
            <a:endParaRPr lang="en-US" sz="1600"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82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For Loop </a:t>
            </a:r>
            <a:r>
              <a:rPr lang="en-US" sz="4600" dirty="0" err="1" smtClean="0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645401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“Nick rocks socks!”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694986" y="3971892"/>
            <a:ext cx="1873404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smtClean="0">
                <a:latin typeface="Courier New" pitchFamily="1" charset="0"/>
              </a:rPr>
              <a:t>Nick rocks socks</a:t>
            </a:r>
            <a:endParaRPr lang="en-US" sz="1600">
              <a:latin typeface="Courier New" pitchFamily="1" charset="0"/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smtClean="0">
                <a:latin typeface="Courier New" pitchFamily="1" charset="0"/>
              </a:rPr>
              <a:t>Nick rocks socks</a:t>
            </a:r>
            <a:endParaRPr lang="en-US" sz="1600">
              <a:latin typeface="Courier New" pitchFamily="1" charset="0"/>
            </a:endParaRP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287381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smtClean="0">
                <a:latin typeface="Courier New" pitchFamily="1" charset="0"/>
              </a:rPr>
              <a:t>Nick rocks socks</a:t>
            </a:r>
            <a:endParaRPr lang="en-US" sz="1600"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06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For Loop </a:t>
            </a:r>
            <a:r>
              <a:rPr lang="en-US" sz="4600" dirty="0" err="1" smtClean="0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645401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“Nick rocks socks!”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smtClean="0">
                <a:latin typeface="Courier New" pitchFamily="1" charset="0"/>
              </a:rPr>
              <a:t>Nick rocks socks</a:t>
            </a:r>
            <a:endParaRPr lang="en-US" sz="1600">
              <a:latin typeface="Courier New" pitchFamily="1" charset="0"/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smtClean="0">
                <a:latin typeface="Courier New" pitchFamily="1" charset="0"/>
              </a:rPr>
              <a:t>Nick rocks socks</a:t>
            </a:r>
            <a:endParaRPr lang="en-US" sz="1600">
              <a:latin typeface="Courier New" pitchFamily="1" charset="0"/>
            </a:endParaRP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287381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smtClean="0">
                <a:latin typeface="Courier New" pitchFamily="1" charset="0"/>
              </a:rPr>
              <a:t>Nick rocks socks</a:t>
            </a:r>
            <a:endParaRPr lang="en-US" sz="1600"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0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49369" y="858644"/>
            <a:ext cx="12688354" cy="5081654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You can use the for loop variable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146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How would you </a:t>
            </a:r>
            <a:r>
              <a:rPr lang="en-US" sz="3600" dirty="0" err="1" smtClean="0">
                <a:solidFill>
                  <a:schemeClr val="bg1"/>
                </a:solidFill>
              </a:rPr>
              <a:t>println</a:t>
            </a:r>
            <a:r>
              <a:rPr lang="en-US" sz="3600" dirty="0" smtClean="0">
                <a:solidFill>
                  <a:schemeClr val="bg1"/>
                </a:solidFill>
              </a:rPr>
              <a:t> the first 100 even numbers?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29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546" y="802886"/>
            <a:ext cx="2261615" cy="5731727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Printing Even Numbers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176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93181" y="2430968"/>
            <a:ext cx="709841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NUM_NUMS;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17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66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13489</TotalTime>
  <Words>2219</Words>
  <Application>Microsoft Macintosh PowerPoint</Application>
  <PresentationFormat>On-screen Show (4:3)</PresentationFormat>
  <Paragraphs>952</Paragraphs>
  <Slides>120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32" baseType="lpstr">
      <vt:lpstr>Calibri</vt:lpstr>
      <vt:lpstr>Century Gothic</vt:lpstr>
      <vt:lpstr>Chalkboard</vt:lpstr>
      <vt:lpstr>Courier</vt:lpstr>
      <vt:lpstr>ＭＳ Ｐゴシック</vt:lpstr>
      <vt:lpstr>Wingdings</vt:lpstr>
      <vt:lpstr>Arial</vt:lpstr>
      <vt:lpstr>Courier New</vt:lpstr>
      <vt:lpstr>Monotype Sorts</vt:lpstr>
      <vt:lpstr>Times</vt:lpstr>
      <vt:lpstr>Times New Roman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James Piech</cp:lastModifiedBy>
  <cp:revision>130</cp:revision>
  <cp:lastPrinted>2017-01-20T18:20:07Z</cp:lastPrinted>
  <dcterms:created xsi:type="dcterms:W3CDTF">2014-06-13T10:00:48Z</dcterms:created>
  <dcterms:modified xsi:type="dcterms:W3CDTF">2017-01-23T17:40:50Z</dcterms:modified>
</cp:coreProperties>
</file>